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303" r:id="rId5"/>
    <p:sldId id="260" r:id="rId6"/>
    <p:sldId id="259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304" r:id="rId17"/>
    <p:sldId id="307" r:id="rId18"/>
    <p:sldId id="308" r:id="rId19"/>
    <p:sldId id="280" r:id="rId20"/>
    <p:sldId id="294" r:id="rId21"/>
    <p:sldId id="295" r:id="rId22"/>
    <p:sldId id="296" r:id="rId23"/>
    <p:sldId id="297" r:id="rId24"/>
    <p:sldId id="285" r:id="rId25"/>
    <p:sldId id="282" r:id="rId26"/>
    <p:sldId id="309" r:id="rId27"/>
    <p:sldId id="284" r:id="rId28"/>
    <p:sldId id="310" r:id="rId29"/>
    <p:sldId id="298" r:id="rId30"/>
    <p:sldId id="299" r:id="rId31"/>
    <p:sldId id="311" r:id="rId32"/>
    <p:sldId id="300" r:id="rId33"/>
    <p:sldId id="301" r:id="rId34"/>
    <p:sldId id="315" r:id="rId35"/>
    <p:sldId id="316" r:id="rId36"/>
    <p:sldId id="302" r:id="rId37"/>
    <p:sldId id="317" r:id="rId38"/>
    <p:sldId id="305" r:id="rId39"/>
    <p:sldId id="318" r:id="rId40"/>
    <p:sldId id="274" r:id="rId41"/>
    <p:sldId id="275" r:id="rId42"/>
    <p:sldId id="276" r:id="rId43"/>
    <p:sldId id="277" r:id="rId44"/>
    <p:sldId id="278" r:id="rId45"/>
    <p:sldId id="279" r:id="rId46"/>
    <p:sldId id="312" r:id="rId47"/>
    <p:sldId id="286" r:id="rId48"/>
    <p:sldId id="287" r:id="rId49"/>
    <p:sldId id="288" r:id="rId50"/>
    <p:sldId id="289" r:id="rId51"/>
    <p:sldId id="291" r:id="rId52"/>
    <p:sldId id="292" r:id="rId53"/>
    <p:sldId id="293" r:id="rId54"/>
    <p:sldId id="313" r:id="rId55"/>
    <p:sldId id="319" r:id="rId56"/>
  </p:sldIdLst>
  <p:sldSz cx="12192000" cy="6858000"/>
  <p:notesSz cx="6858000" cy="9144000"/>
  <p:embeddedFontLst>
    <p:embeddedFont>
      <p:font typeface="맑은 고딕" panose="020B0503020000020004" pitchFamily="50" charset="-127"/>
      <p:regular r:id="rId57"/>
      <p:bold r:id="rId58"/>
    </p:embeddedFont>
    <p:embeddedFont>
      <p:font typeface="에스코어 드림 4 Regular" panose="020B0503030302020204" pitchFamily="34" charset="-127"/>
      <p:regular r:id="rId59"/>
    </p:embeddedFont>
    <p:embeddedFont>
      <p:font typeface="에스코어 드림 5 Medium" panose="020B0503030302020204" pitchFamily="34" charset="-127"/>
      <p:regular r:id="rId60"/>
    </p:embeddedFont>
    <p:embeddedFont>
      <p:font typeface="에스코어 드림 6 Bold" panose="020B0703030302020204" pitchFamily="34" charset="-127"/>
      <p:bold r:id="rId61"/>
    </p:embeddedFont>
    <p:embeddedFont>
      <p:font typeface="에스코어 드림 7 ExtraBold" panose="020B0803030302020204" pitchFamily="34" charset="-127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지 김" initials="민김" lastIdx="1" clrIdx="0">
    <p:extLst>
      <p:ext uri="{19B8F6BF-5375-455C-9EA6-DF929625EA0E}">
        <p15:presenceInfo xmlns:p15="http://schemas.microsoft.com/office/powerpoint/2012/main" userId="6dcff6507594ef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9E9"/>
    <a:srgbClr val="495A73"/>
    <a:srgbClr val="333F50"/>
    <a:srgbClr val="E1E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en-US" dirty="0"/>
              <a:t>7</a:t>
            </a:r>
            <a:r>
              <a:rPr lang="ko-KR" dirty="0"/>
              <a:t>월 이후 국내여행 의향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D-4D5E-B199-1F139753125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D-4D5E-B199-1F13975312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DD-4D5E-B199-1F1397531256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DD-4D5E-B199-1F1397531256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BDD-4D5E-B199-1F139753125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많이 있다</c:v>
                </c:pt>
                <c:pt idx="1">
                  <c:v>보통 있다</c:v>
                </c:pt>
                <c:pt idx="2">
                  <c:v>약간 있다</c:v>
                </c:pt>
                <c:pt idx="3">
                  <c:v>별로 없다</c:v>
                </c:pt>
                <c:pt idx="4">
                  <c:v>전혀 없다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40.9</c:v>
                </c:pt>
                <c:pt idx="1">
                  <c:v>14.3</c:v>
                </c:pt>
                <c:pt idx="2">
                  <c:v>31.1</c:v>
                </c:pt>
                <c:pt idx="3">
                  <c:v>8.9</c:v>
                </c:pt>
                <c:pt idx="4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7-4CA2-84AC-D9923B87AB4A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6 Bold" panose="020B0703030302020204" pitchFamily="34" charset="-127"/>
          <a:ea typeface="에스코어 드림 6 Bold" panose="020B0703030302020204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1F6A8-92E0-40E9-ADC2-439D04176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4AAAC9-2BD5-466C-87E8-F27015CA9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8FDA0-AA0A-4449-992F-AC9CD81C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6B178A-478A-4BE6-B812-AA95816E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B36F5-12F7-453A-A477-0D3604A5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A476A-A8CB-4D5E-A560-AB2B5939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336CD7-D4EE-4846-A2CA-709060291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0D9BC-1C4B-4F16-98CA-9E835D9B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F1D4C-8D2C-4FD2-A0A7-D4256B08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92B31A-58C6-4539-AC8D-C32201C5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8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C02E70-E369-4925-BDA0-C3BA92ABF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43FDDE-63B8-4932-AB08-A51B06AEE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C1B9DB-023D-457B-91E6-031AF42C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7D6BA-29C6-4D01-AEEB-2E940CC8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CE662-3E96-4F42-852B-181980BD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6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954D9-198A-45F8-9D88-75178DAE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504DC-648E-4A73-BB90-A15A5C67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ABD7A4-5FBF-449C-BE5B-C63F8EBA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919409-33B4-4758-9ED0-8CAB71E9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D6953-A959-4005-8C7D-070E427D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5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85EE3E-9ADA-40F8-887E-E99FC847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71ADE-6F61-4820-A038-7DB6C97E4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90232-692C-4E5C-875F-2831AC15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7BB3E-B36B-4A25-880D-BFF3DE64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482FF-BE89-4F9F-882C-11051CF19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80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5EC-A083-4D92-AB14-A4E162B2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A522B-6887-498C-9CC9-3BD0B7B8F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89A25-F1B9-42FB-8B98-75F7C2B56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05CFA9-89CA-4D29-82E4-BBB185892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52521-0E05-4316-A96A-867E7D3A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B4AE1-3DAE-4D4D-8825-6D777606B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88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D53B6-5C8A-4373-BFF0-5C085D9E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86D4C-0980-48D1-88C5-351871BB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A1C96F-72FD-406B-833C-A0107F762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4F4C6B-BE5B-491D-89F2-E605634C8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802050-CD6E-4F7E-BF6D-152C843AB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276173-167D-477B-A120-C80B9D044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170D94-DA4D-42AC-A9E8-784BFFBA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411687-465B-41E9-AA63-A3721E98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4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7A587-3BF4-4C90-914D-D1E17CBD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F2CCD0-1FC8-41BC-814D-E8239475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64196C-BC5A-4CC1-BFEB-AF08400A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082A54-5245-4814-94F8-B8DB2568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45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04F43D-DF95-46F7-B984-C22BF19F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CDA135-F6C5-4B44-8A8C-48E64CC8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2637BE-DFFC-4725-8E14-FB932904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0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FF073-A8E3-4BCC-A2ED-AFCFF6A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F1113-93B4-4B73-B0A2-08E5EA563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74D94-5883-4F23-9233-F17E41A7B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79F4B8-1CB5-4CCD-9FA5-D14C668A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1D2F09-5B92-4860-863E-90E4DD09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4E13E-38E2-4967-BC11-9C5DDA8C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59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B5595-FD2F-40E2-9C7E-E6FAB0ED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9B6EDF-B576-4FFB-8D68-AE93E80A6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CDF654-C336-4488-AFEC-FA6F41F16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80827F-4835-4362-9253-07E24D0E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453F4B-DF3E-467B-A1A6-12A2E07C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D82A5D-BF96-4EC1-BE7E-CECB9C3D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84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B8A8A4-9C16-43B9-AEEC-2C4B17FE4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3E8231-FCE4-41FB-A377-C6666690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43A83-258E-4EF2-8057-ECBE0DE29B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181B2-ACA5-4697-906B-9E3BE6922D52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47E3A-2674-4AE8-B874-EBBF400B6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B051B-CCC7-4537-BB2B-EC07BF017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75866-7BAE-4569-BD54-C15F258CE1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2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09A29-E816-4994-90E4-07376FA97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970" y="1987415"/>
            <a:ext cx="6394684" cy="1624014"/>
          </a:xfrm>
        </p:spPr>
        <p:txBody>
          <a:bodyPr>
            <a:noAutofit/>
          </a:bodyPr>
          <a:lstStyle/>
          <a:p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포스트 코로나 시대의</a:t>
            </a:r>
            <a:br>
              <a:rPr lang="en-US" altLang="ko-KR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</a:br>
            <a:r>
              <a:rPr lang="ko-KR" altLang="en-US" sz="48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안전한 여행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275A02-4BE3-4570-8F15-E36164D8E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31323" y="4019901"/>
            <a:ext cx="5498577" cy="71327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</a:t>
            </a: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홈냐링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권예진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김민지 유영준 정현희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0DA8F5-04BC-4B80-B898-9DD84FD976A5}"/>
              </a:ext>
            </a:extLst>
          </p:cNvPr>
          <p:cNvSpPr/>
          <p:nvPr/>
        </p:nvSpPr>
        <p:spPr>
          <a:xfrm>
            <a:off x="0" y="1703872"/>
            <a:ext cx="7143750" cy="333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3" name="그래픽 22" descr="산 장면">
            <a:extLst>
              <a:ext uri="{FF2B5EF4-FFF2-40B4-BE49-F238E27FC236}">
                <a16:creationId xmlns:a16="http://schemas.microsoft.com/office/drawing/2014/main" id="{23B5C731-7C39-4491-B478-3149DAC4A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4130" y="1525077"/>
            <a:ext cx="2183432" cy="218343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8F32B3-E927-487D-B0AA-4CF8B3C2CCE3}"/>
              </a:ext>
            </a:extLst>
          </p:cNvPr>
          <p:cNvSpPr/>
          <p:nvPr/>
        </p:nvSpPr>
        <p:spPr>
          <a:xfrm>
            <a:off x="2876550" y="3620954"/>
            <a:ext cx="7143750" cy="3333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0850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A53EB6E-115A-4607-81FC-8EC95A022B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13" y="2472985"/>
            <a:ext cx="4714862" cy="323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횟수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관광 여행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2886075" y="2322715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횟수가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0C5B63-CE12-4384-A68B-A5147DBA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57" y="2490810"/>
            <a:ext cx="3243267" cy="29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0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횟수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기타 여행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50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횟수가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CD7F4C-010A-4F4A-AB24-184A6A50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21" y="2472880"/>
            <a:ext cx="5132632" cy="3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3093255" y="2330434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E3CD0D-2384-44B8-8A72-971DB1BD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06" y="2481845"/>
            <a:ext cx="3293302" cy="303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4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일수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여행 전체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여행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여행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일수가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166052-5329-43B6-B639-D01904F5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06" y="2489932"/>
            <a:ext cx="4911959" cy="33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3066360" y="2330434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14AB7F-FA6A-40CE-84FD-56EE108F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19" y="2507862"/>
            <a:ext cx="3289163" cy="29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일수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관광 여행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일수가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0FEB05-D521-471F-B85C-F3F021CA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306" y="2483014"/>
            <a:ext cx="4876638" cy="32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3075325" y="2321469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A42FBF-5124-4B03-A1F1-84CB3633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758" y="2456830"/>
            <a:ext cx="3254532" cy="306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일수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기타 여행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일수가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9D1F0D-6846-4E86-AF73-1660B934B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96" y="2501316"/>
            <a:ext cx="4916138" cy="32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3075325" y="2321469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4F09FB-D4D0-4D57-A0D6-7F34C9E7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84" y="2501317"/>
            <a:ext cx="3261313" cy="30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4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699" y="1276350"/>
            <a:ext cx="7748589" cy="4305300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564578" y="4053453"/>
            <a:ext cx="72416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EDA_2. </a:t>
            </a: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국내 가족여행 분석 </a:t>
            </a: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08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EDA_2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국내 가족여행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일수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지출액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188805" y="1972434"/>
            <a:ext cx="823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 여행시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 평균 여행 일수는 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1.80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일로 국내 여행 전체보다 높음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 여행시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 평균 여행 지출액은 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141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천원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국내여행 전체보다 높음 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A9AF69E-DD3B-4B35-B584-AD9929315904}"/>
              </a:ext>
            </a:extLst>
          </p:cNvPr>
          <p:cNvGraphicFramePr>
            <a:graphicFrameLocks noGrp="1"/>
          </p:cNvGraphicFramePr>
          <p:nvPr/>
        </p:nvGraphicFramePr>
        <p:xfrm>
          <a:off x="1562100" y="4239236"/>
          <a:ext cx="8636001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78667">
                  <a:extLst>
                    <a:ext uri="{9D8B030D-6E8A-4147-A177-3AD203B41FA5}">
                      <a16:colId xmlns:a16="http://schemas.microsoft.com/office/drawing/2014/main" val="3219117475"/>
                    </a:ext>
                  </a:extLst>
                </a:gridCol>
                <a:gridCol w="2878667">
                  <a:extLst>
                    <a:ext uri="{9D8B030D-6E8A-4147-A177-3AD203B41FA5}">
                      <a16:colId xmlns:a16="http://schemas.microsoft.com/office/drawing/2014/main" val="1664574911"/>
                    </a:ext>
                  </a:extLst>
                </a:gridCol>
                <a:gridCol w="2878667">
                  <a:extLst>
                    <a:ext uri="{9D8B030D-6E8A-4147-A177-3AD203B41FA5}">
                      <a16:colId xmlns:a16="http://schemas.microsoft.com/office/drawing/2014/main" val="475869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 평균 여행 일수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 평균 여행지출액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5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474 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천원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0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가족여행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520 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천원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5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자녀가 없는 가구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329 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천원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37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있는 가구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420 (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천원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745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F116447-1A11-4631-9268-2A590AFA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52" y="2805512"/>
            <a:ext cx="2023944" cy="131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6113E-E6C7-42D1-B1C7-8E3E7429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89" y="2740507"/>
            <a:ext cx="2430997" cy="14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EDA_2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국내 가족여행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이동수단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155D3EF-0AEB-4AB1-B666-33F9AF43F137}"/>
              </a:ext>
            </a:extLst>
          </p:cNvPr>
          <p:cNvGraphicFramePr>
            <a:graphicFrameLocks noGrp="1"/>
          </p:cNvGraphicFramePr>
          <p:nvPr/>
        </p:nvGraphicFramePr>
        <p:xfrm>
          <a:off x="561469" y="4285387"/>
          <a:ext cx="11069053" cy="193829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0464">
                  <a:extLst>
                    <a:ext uri="{9D8B030D-6E8A-4147-A177-3AD203B41FA5}">
                      <a16:colId xmlns:a16="http://schemas.microsoft.com/office/drawing/2014/main" val="2446798808"/>
                    </a:ext>
                  </a:extLst>
                </a:gridCol>
                <a:gridCol w="1016504">
                  <a:extLst>
                    <a:ext uri="{9D8B030D-6E8A-4147-A177-3AD203B41FA5}">
                      <a16:colId xmlns:a16="http://schemas.microsoft.com/office/drawing/2014/main" val="1398436956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val="547923519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290060918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3398852666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3653259212"/>
                    </a:ext>
                  </a:extLst>
                </a:gridCol>
              </a:tblGrid>
              <a:tr h="24931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자가용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고속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시외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시내버스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철도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전세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관광버스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항공기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6456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74.2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12.0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3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가족여행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91.5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없는 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87.9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9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있는 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91.2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05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86EDA-8E99-4A57-ABAD-DB496287B78C}"/>
              </a:ext>
            </a:extLst>
          </p:cNvPr>
          <p:cNvSpPr txBox="1"/>
          <p:nvPr/>
        </p:nvSpPr>
        <p:spPr>
          <a:xfrm>
            <a:off x="1171319" y="1972434"/>
            <a:ext cx="823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카테고리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개중 하위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개는 기타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나머지 수단에 대해 분석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자가용 이용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비율이 국내여행 전체보다 높음 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이동수단 순위별로 가중치 지정하여 결과 산출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53227-3E3E-4430-8451-C46D2F88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99" y="3429000"/>
            <a:ext cx="1276552" cy="856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9FFB6-D08E-4E5C-99AD-C6208C87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787" y="3505898"/>
            <a:ext cx="1147396" cy="7737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B90345-7496-41CD-BD09-EE0C32EAB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73" y="3601800"/>
            <a:ext cx="1023077" cy="679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69134C-341A-45A6-B99A-0D8EA8833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393" y="3661352"/>
            <a:ext cx="945993" cy="6153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75EF0B-5A2E-4EB3-87B9-0CF8E225E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5172" y="3642772"/>
            <a:ext cx="945992" cy="6339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148F5D-725D-4E7C-8BE1-F4AA549603FD}"/>
              </a:ext>
            </a:extLst>
          </p:cNvPr>
          <p:cNvSpPr txBox="1"/>
          <p:nvPr/>
        </p:nvSpPr>
        <p:spPr>
          <a:xfrm>
            <a:off x="9438635" y="2903949"/>
            <a:ext cx="226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Pink = </a:t>
            </a:r>
            <a:r>
              <a:rPr lang="ko-KR" altLang="en-US" sz="1400" dirty="0"/>
              <a:t>국내여행전체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Gray = </a:t>
            </a:r>
            <a:r>
              <a:rPr lang="ko-KR" altLang="en-US" sz="1400" dirty="0"/>
              <a:t>가족여행 전체 </a:t>
            </a:r>
          </a:p>
        </p:txBody>
      </p:sp>
    </p:spTree>
    <p:extLst>
      <p:ext uri="{BB962C8B-B14F-4D97-AF65-F5344CB8AC3E}">
        <p14:creationId xmlns:p14="http://schemas.microsoft.com/office/powerpoint/2010/main" val="3846285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EDA_2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국내 가족여행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숙박시설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BF9DB9F-40AF-4A4F-9C1A-F1B321686AAC}"/>
              </a:ext>
            </a:extLst>
          </p:cNvPr>
          <p:cNvGraphicFramePr>
            <a:graphicFrameLocks noGrp="1"/>
          </p:cNvGraphicFramePr>
          <p:nvPr/>
        </p:nvGraphicFramePr>
        <p:xfrm>
          <a:off x="561469" y="4238668"/>
          <a:ext cx="11069053" cy="193829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00464">
                  <a:extLst>
                    <a:ext uri="{9D8B030D-6E8A-4147-A177-3AD203B41FA5}">
                      <a16:colId xmlns:a16="http://schemas.microsoft.com/office/drawing/2014/main" val="2446798808"/>
                    </a:ext>
                  </a:extLst>
                </a:gridCol>
                <a:gridCol w="1016504">
                  <a:extLst>
                    <a:ext uri="{9D8B030D-6E8A-4147-A177-3AD203B41FA5}">
                      <a16:colId xmlns:a16="http://schemas.microsoft.com/office/drawing/2014/main" val="1398436956"/>
                    </a:ext>
                  </a:extLst>
                </a:gridCol>
                <a:gridCol w="1491917">
                  <a:extLst>
                    <a:ext uri="{9D8B030D-6E8A-4147-A177-3AD203B41FA5}">
                      <a16:colId xmlns:a16="http://schemas.microsoft.com/office/drawing/2014/main" val="547923519"/>
                    </a:ext>
                  </a:extLst>
                </a:gridCol>
                <a:gridCol w="2470484">
                  <a:extLst>
                    <a:ext uri="{9D8B030D-6E8A-4147-A177-3AD203B41FA5}">
                      <a16:colId xmlns:a16="http://schemas.microsoft.com/office/drawing/2014/main" val="290060918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3398852666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3653259212"/>
                    </a:ext>
                  </a:extLst>
                </a:gridCol>
              </a:tblGrid>
              <a:tr h="24931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펜션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가족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친지집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콘도미니엄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리조트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호텔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모텔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56456"/>
                  </a:ext>
                </a:extLst>
              </a:tr>
              <a:tr h="460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1161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997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3032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1298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244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33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가족여행 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365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418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1755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831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58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없는 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649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512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1831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830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89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- 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있는 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470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469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1174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469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978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30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E2DEA76-23B0-4332-9E8D-45E01F09B4F7}"/>
              </a:ext>
            </a:extLst>
          </p:cNvPr>
          <p:cNvSpPr txBox="1"/>
          <p:nvPr/>
        </p:nvSpPr>
        <p:spPr>
          <a:xfrm>
            <a:off x="1010898" y="2103972"/>
            <a:ext cx="972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 여행시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치니집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콘도미니엄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리조트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에서의 숙박 비율이 국내여행 전체보다 높음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범주 중 넓은 범위의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개로 재범주화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40F8E-ECE8-4D83-9F74-2FC553AD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52" y="3432734"/>
            <a:ext cx="1192683" cy="805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A047D8-A12F-414E-9E84-83EAD4F7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02" y="3523953"/>
            <a:ext cx="1080013" cy="714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24EBAA-E2F0-4151-A673-3C9CD815A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407" y="3461885"/>
            <a:ext cx="1080013" cy="7767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2C36DD-1874-4929-9F0D-286742D68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453" y="3523953"/>
            <a:ext cx="1080013" cy="7139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C37DDD-4B1C-4BD1-AEEA-C7A111678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485" y="3523745"/>
            <a:ext cx="1080013" cy="7101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603EE5-7D4A-4587-AA36-2599BD9EB5BC}"/>
              </a:ext>
            </a:extLst>
          </p:cNvPr>
          <p:cNvSpPr txBox="1"/>
          <p:nvPr/>
        </p:nvSpPr>
        <p:spPr>
          <a:xfrm>
            <a:off x="9438635" y="2903949"/>
            <a:ext cx="226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Pink = </a:t>
            </a:r>
            <a:r>
              <a:rPr lang="ko-KR" altLang="en-US" sz="1400" dirty="0"/>
              <a:t>국내여행전체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Gray = </a:t>
            </a:r>
            <a:r>
              <a:rPr lang="ko-KR" altLang="en-US" sz="1400" dirty="0"/>
              <a:t>가족여행 전체 </a:t>
            </a:r>
          </a:p>
        </p:txBody>
      </p:sp>
    </p:spTree>
    <p:extLst>
      <p:ext uri="{BB962C8B-B14F-4D97-AF65-F5344CB8AC3E}">
        <p14:creationId xmlns:p14="http://schemas.microsoft.com/office/powerpoint/2010/main" val="1359949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EDA_2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국내 가족여행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여행전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 지출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8" y="-33796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DEA76-23B0-4332-9E8D-45E01F09B4F7}"/>
              </a:ext>
            </a:extLst>
          </p:cNvPr>
          <p:cNvSpPr txBox="1"/>
          <p:nvPr/>
        </p:nvSpPr>
        <p:spPr>
          <a:xfrm>
            <a:off x="1010898" y="2103972"/>
            <a:ext cx="972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 여행시 여행 전 지출 비중이 국내여행 전체보다 높음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 여행시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음식점비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교통비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쇼핑비</a:t>
            </a:r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숙박비의 비중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국내여행 전체보다 높음 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B6FF070-8426-4931-87CD-EB9DDEB85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38623"/>
              </p:ext>
            </p:extLst>
          </p:nvPr>
        </p:nvGraphicFramePr>
        <p:xfrm>
          <a:off x="604324" y="3834574"/>
          <a:ext cx="2437743" cy="2429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12581">
                  <a:extLst>
                    <a:ext uri="{9D8B030D-6E8A-4147-A177-3AD203B41FA5}">
                      <a16:colId xmlns:a16="http://schemas.microsoft.com/office/drawing/2014/main" val="3459597941"/>
                    </a:ext>
                  </a:extLst>
                </a:gridCol>
                <a:gridCol w="812581">
                  <a:extLst>
                    <a:ext uri="{9D8B030D-6E8A-4147-A177-3AD203B41FA5}">
                      <a16:colId xmlns:a16="http://schemas.microsoft.com/office/drawing/2014/main" val="113187875"/>
                    </a:ext>
                  </a:extLst>
                </a:gridCol>
                <a:gridCol w="812581">
                  <a:extLst>
                    <a:ext uri="{9D8B030D-6E8A-4147-A177-3AD203B41FA5}">
                      <a16:colId xmlns:a16="http://schemas.microsoft.com/office/drawing/2014/main" val="176651207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9020"/>
                  </a:ext>
                </a:extLst>
              </a:tr>
              <a:tr h="437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국내여행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94.8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70500"/>
                  </a:ext>
                </a:extLst>
              </a:tr>
              <a:tr h="4374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가족여행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95.4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0728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없는 가구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95.2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0953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자녀가 있는 가구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93.8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2178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712419-05F8-4217-A5CB-FB9F98EE5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136248"/>
              </p:ext>
            </p:extLst>
          </p:nvPr>
        </p:nvGraphicFramePr>
        <p:xfrm>
          <a:off x="3604051" y="3834574"/>
          <a:ext cx="7994391" cy="24293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9865">
                  <a:extLst>
                    <a:ext uri="{9D8B030D-6E8A-4147-A177-3AD203B41FA5}">
                      <a16:colId xmlns:a16="http://schemas.microsoft.com/office/drawing/2014/main" val="2624329048"/>
                    </a:ext>
                  </a:extLst>
                </a:gridCol>
                <a:gridCol w="898732">
                  <a:extLst>
                    <a:ext uri="{9D8B030D-6E8A-4147-A177-3AD203B41FA5}">
                      <a16:colId xmlns:a16="http://schemas.microsoft.com/office/drawing/2014/main" val="2583434197"/>
                    </a:ext>
                  </a:extLst>
                </a:gridCol>
                <a:gridCol w="999299">
                  <a:extLst>
                    <a:ext uri="{9D8B030D-6E8A-4147-A177-3AD203B41FA5}">
                      <a16:colId xmlns:a16="http://schemas.microsoft.com/office/drawing/2014/main" val="2969392126"/>
                    </a:ext>
                  </a:extLst>
                </a:gridCol>
                <a:gridCol w="999299">
                  <a:extLst>
                    <a:ext uri="{9D8B030D-6E8A-4147-A177-3AD203B41FA5}">
                      <a16:colId xmlns:a16="http://schemas.microsoft.com/office/drawing/2014/main" val="1314240817"/>
                    </a:ext>
                  </a:extLst>
                </a:gridCol>
                <a:gridCol w="999299">
                  <a:extLst>
                    <a:ext uri="{9D8B030D-6E8A-4147-A177-3AD203B41FA5}">
                      <a16:colId xmlns:a16="http://schemas.microsoft.com/office/drawing/2014/main" val="551306032"/>
                    </a:ext>
                  </a:extLst>
                </a:gridCol>
                <a:gridCol w="999299">
                  <a:extLst>
                    <a:ext uri="{9D8B030D-6E8A-4147-A177-3AD203B41FA5}">
                      <a16:colId xmlns:a16="http://schemas.microsoft.com/office/drawing/2014/main" val="1700397687"/>
                    </a:ext>
                  </a:extLst>
                </a:gridCol>
                <a:gridCol w="1015848">
                  <a:extLst>
                    <a:ext uri="{9D8B030D-6E8A-4147-A177-3AD203B41FA5}">
                      <a16:colId xmlns:a16="http://schemas.microsoft.com/office/drawing/2014/main" val="2565969450"/>
                    </a:ext>
                  </a:extLst>
                </a:gridCol>
                <a:gridCol w="982750">
                  <a:extLst>
                    <a:ext uri="{9D8B030D-6E8A-4147-A177-3AD203B41FA5}">
                      <a16:colId xmlns:a16="http://schemas.microsoft.com/office/drawing/2014/main" val="4116015071"/>
                    </a:ext>
                  </a:extLst>
                </a:gridCol>
              </a:tblGrid>
              <a:tr h="9339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음식점비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교통비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쇼핑비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숙박비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여행활동비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여행회비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모임회비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여행사 상품 구입비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기타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9025"/>
                  </a:ext>
                </a:extLst>
              </a:tr>
              <a:tr h="373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9.9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5.8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3.0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261771"/>
                  </a:ext>
                </a:extLst>
              </a:tr>
              <a:tr h="373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41.1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27.7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10.9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0.6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5988"/>
                  </a:ext>
                </a:extLst>
              </a:tr>
              <a:tr h="373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41.4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30.2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12.3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9.7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16377"/>
                  </a:ext>
                </a:extLst>
              </a:tr>
              <a:tr h="373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41.0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26.1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12.2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11.7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0.5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04462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388EAF7B-9367-492C-B38F-B111C9893BCE}"/>
              </a:ext>
            </a:extLst>
          </p:cNvPr>
          <p:cNvSpPr/>
          <p:nvPr/>
        </p:nvSpPr>
        <p:spPr>
          <a:xfrm>
            <a:off x="3106490" y="4944498"/>
            <a:ext cx="433137" cy="3502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3884C4-155F-4A6E-B0BA-CCE1FBDD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2239963"/>
            <a:ext cx="10515600" cy="419651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Introduction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EDA &amp; analysis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국민여행 실태조사 데이터 분석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EDA_1 ~ EDA_7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-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데이터 분석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EDA_8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Modeling :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코로나 확진자수 예측 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Conclusion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3124F2-8997-401F-9B81-E9BABD1ED941}"/>
              </a:ext>
            </a:extLst>
          </p:cNvPr>
          <p:cNvSpPr/>
          <p:nvPr/>
        </p:nvSpPr>
        <p:spPr>
          <a:xfrm>
            <a:off x="0" y="-4763"/>
            <a:ext cx="12192000" cy="191928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0FA580-D398-4087-B020-6442EE00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0333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1812758" y="1276349"/>
            <a:ext cx="8951501" cy="4448175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1427740" y="3891587"/>
            <a:ext cx="97696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EDA_3.</a:t>
            </a:r>
          </a:p>
          <a:p>
            <a:pPr marL="0" indent="0" algn="ctr">
              <a:buNone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유형에 따른 만족도 차이 분석</a:t>
            </a: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362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EDA_3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유형에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5546795" y="2331168"/>
            <a:ext cx="5806996" cy="269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매우 불만족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2(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불만족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3(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보통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4(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5(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매우 만족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가족외동행여행만족도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4.133 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가족여행만족도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타가구포함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4.136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가족여행만족도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sz="1600" b="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가구원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4.171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 err="1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나홀로여행만족도</a:t>
            </a:r>
            <a:r>
              <a:rPr lang="en-US" altLang="ko-KR" sz="1600" b="0" i="0" dirty="0">
                <a:solidFill>
                  <a:srgbClr val="21212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4.052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소수점 넷째자리에서 반올림한 결과임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7135198" y="5585020"/>
            <a:ext cx="4218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ym typeface="Wingdings" panose="05000000000000000000" pitchFamily="2" charset="2"/>
              </a:rPr>
              <a:t>이 차이는 유의한 것일까</a:t>
            </a:r>
            <a:r>
              <a:rPr lang="en-US" altLang="ko-KR" sz="2400" b="1" dirty="0">
                <a:sym typeface="Wingdings" panose="05000000000000000000" pitchFamily="2" charset="2"/>
              </a:rPr>
              <a:t>? 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9AD2C-9D3B-4FF4-84AE-CB734FC06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1" y="2268270"/>
            <a:ext cx="4559549" cy="29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6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EDA_3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유형에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372277" y="3579017"/>
            <a:ext cx="9176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 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유의수준 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0.05 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하에서 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'H0: 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 집단의 분산은 차이가 없다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 기각되어 등분산성을 만족하지 않는다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 </a:t>
            </a:r>
            <a:endParaRPr lang="ko-KR" altLang="en-US" sz="1600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DCCE5-5CE0-4B75-AB6E-067072F7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277" y="2462414"/>
            <a:ext cx="10361830" cy="10914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F4796E-8DFF-4A5B-BBF2-4AC2B70A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76" y="4446559"/>
            <a:ext cx="9176561" cy="1349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BE07F6-9C7E-4938-847A-657E09F4FCE2}"/>
              </a:ext>
            </a:extLst>
          </p:cNvPr>
          <p:cNvSpPr txBox="1"/>
          <p:nvPr/>
        </p:nvSpPr>
        <p:spPr>
          <a:xfrm>
            <a:off x="1372276" y="5796263"/>
            <a:ext cx="9418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 Shapiro-Wilks Normality test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 시행했을 때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 4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 그룹 모두 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p-value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 유의수준 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0.05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 작아 </a:t>
            </a:r>
            <a:endParaRPr lang="en-US" altLang="ko-KR" sz="1600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'H0: 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데이터셋이 정규분포를 따른다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.'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 기각된다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 </a:t>
            </a:r>
            <a:r>
              <a:rPr lang="ko-KR" altLang="en-US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 정규성을 만족하지 않는다</a:t>
            </a:r>
            <a:r>
              <a:rPr lang="en-US" altLang="ko-KR" sz="1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 </a:t>
            </a:r>
            <a:endParaRPr lang="ko-KR" altLang="en-US" sz="1600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CB27E-D943-4F73-85B9-A7AA29063CA3}"/>
              </a:ext>
            </a:extLst>
          </p:cNvPr>
          <p:cNvSpPr txBox="1"/>
          <p:nvPr/>
        </p:nvSpPr>
        <p:spPr>
          <a:xfrm>
            <a:off x="1007651" y="2158533"/>
            <a:ext cx="289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등분산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E2A38-761F-48D4-AFFC-38A631A0E283}"/>
              </a:ext>
            </a:extLst>
          </p:cNvPr>
          <p:cNvSpPr txBox="1"/>
          <p:nvPr/>
        </p:nvSpPr>
        <p:spPr>
          <a:xfrm>
            <a:off x="1007651" y="4082913"/>
            <a:ext cx="289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정규성 검정</a:t>
            </a:r>
          </a:p>
        </p:txBody>
      </p:sp>
    </p:spTree>
    <p:extLst>
      <p:ext uri="{BB962C8B-B14F-4D97-AF65-F5344CB8AC3E}">
        <p14:creationId xmlns:p14="http://schemas.microsoft.com/office/powerpoint/2010/main" val="4289510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EDA_3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유형에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CB27E-D943-4F73-85B9-A7AA29063CA3}"/>
              </a:ext>
            </a:extLst>
          </p:cNvPr>
          <p:cNvSpPr txBox="1"/>
          <p:nvPr/>
        </p:nvSpPr>
        <p:spPr>
          <a:xfrm>
            <a:off x="1007651" y="2474049"/>
            <a:ext cx="468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비모수적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검정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_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크루스칼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왈리스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검정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C4C57A-4365-4BA4-B0F6-CF859812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79" y="2954128"/>
            <a:ext cx="6819900" cy="771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087EA0-B83A-4D62-914A-A6126AB2705F}"/>
              </a:ext>
            </a:extLst>
          </p:cNvPr>
          <p:cNvSpPr txBox="1"/>
          <p:nvPr/>
        </p:nvSpPr>
        <p:spPr>
          <a:xfrm>
            <a:off x="1385879" y="4038033"/>
            <a:ext cx="8348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 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등분산성 가정과 정규성 가정이 만족되지 않았으므로 </a:t>
            </a:r>
            <a:r>
              <a:rPr lang="ko-KR" altLang="en-US" b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비모수적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검정인 </a:t>
            </a:r>
            <a:r>
              <a:rPr lang="ko-KR" altLang="en-US" b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크루스칼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</a:t>
            </a:r>
            <a:endParaRPr lang="en-US" altLang="ko-KR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b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왈리스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 검정을 시행했다</a:t>
            </a:r>
            <a:r>
              <a:rPr lang="en-US" altLang="ko-KR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endParaRPr lang="en-US" altLang="ko-KR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# H0: '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 집단의 평균이 동일하다</a:t>
            </a:r>
            <a:r>
              <a:rPr lang="en-US" altLang="ko-KR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.'</a:t>
            </a:r>
            <a:r>
              <a:rPr lang="ko-KR" altLang="en-US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 기각되므로 </a:t>
            </a:r>
            <a:r>
              <a:rPr lang="ko-KR" altLang="en-US" dirty="0">
                <a:effectLst/>
                <a:highlight>
                  <a:srgbClr val="FBE9E9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그룹별로 유의미한 차이가 있다고 볼 수 있다</a:t>
            </a:r>
            <a:r>
              <a:rPr lang="en-US" altLang="ko-KR" dirty="0">
                <a:effectLst/>
                <a:highlight>
                  <a:srgbClr val="FBE9E9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 </a:t>
            </a:r>
            <a:endParaRPr lang="ko-KR" altLang="en-US" dirty="0">
              <a:effectLst/>
              <a:highlight>
                <a:srgbClr val="FBE9E9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3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1732546" y="1276349"/>
            <a:ext cx="8855243" cy="4524376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1876500" y="3937757"/>
            <a:ext cx="87112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EDA_4.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만족도 차이 분석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03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EDA_4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83" y="1972434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추출 기준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구분에서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＇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 국내 관광 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해외여행 없음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'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＇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 기타여행 없음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북한여행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제외한 순수 국내 관광 여행을 기준으로 데이터 추출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설문지 데이터에서 응답자 번호가 없으면 제외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레코드 형식 변환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파생 변수 생성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 </a:t>
            </a:r>
            <a:r>
              <a:rPr lang="en-US" altLang="ko-KR" sz="16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Group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종류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동행여행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 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타가구초함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/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 </a:t>
            </a:r>
            <a:r>
              <a:rPr lang="en-US" altLang="ko-KR" sz="16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COUNT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여행지에서 활동별 합계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(3) </a:t>
            </a:r>
            <a:r>
              <a:rPr lang="en-US" altLang="ko-KR" sz="16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GOLD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여행한 시기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415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EDA_4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810509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그룹과 지역에 따른 차이 검정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959BA-38A1-4CCF-8261-C86EB973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4" y="2296401"/>
            <a:ext cx="3642305" cy="28314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C098010-C4B8-4192-9EC2-B24DF187F48C}"/>
              </a:ext>
            </a:extLst>
          </p:cNvPr>
          <p:cNvGrpSpPr/>
          <p:nvPr/>
        </p:nvGrpSpPr>
        <p:grpSpPr>
          <a:xfrm>
            <a:off x="6465095" y="2192914"/>
            <a:ext cx="4224342" cy="3884927"/>
            <a:chOff x="4851827" y="3027609"/>
            <a:chExt cx="4224342" cy="388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4B5173-6CBB-4EBC-86E2-57C58A2C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1827" y="3027609"/>
              <a:ext cx="4224342" cy="17025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13B20D-5013-4996-B863-8F3574537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9928" y="5122662"/>
              <a:ext cx="4186241" cy="17898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1B0D1C-9156-420A-BBFD-A554D77BFBC3}"/>
                </a:ext>
              </a:extLst>
            </p:cNvPr>
            <p:cNvSpPr txBox="1"/>
            <p:nvPr/>
          </p:nvSpPr>
          <p:spPr>
            <a:xfrm>
              <a:off x="6037320" y="4791666"/>
              <a:ext cx="2769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전반적 만족도 평균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8F640B-FA33-491C-A27C-7E2F98E034BA}"/>
              </a:ext>
            </a:extLst>
          </p:cNvPr>
          <p:cNvSpPr txBox="1"/>
          <p:nvPr/>
        </p:nvSpPr>
        <p:spPr>
          <a:xfrm>
            <a:off x="7851978" y="6153925"/>
            <a:ext cx="276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타인추천의향 평균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C53FB-C4EB-4E74-AC3E-694B1F380B0B}"/>
              </a:ext>
            </a:extLst>
          </p:cNvPr>
          <p:cNvSpPr txBox="1"/>
          <p:nvPr/>
        </p:nvSpPr>
        <p:spPr>
          <a:xfrm>
            <a:off x="695316" y="5207932"/>
            <a:ext cx="41862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동행여행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나홀로여행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타가구포함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경기의 빈도가 높음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지역간에 만족도 평균 차이를 보이고 지역과 그룹의 상호작용의 효과가 있음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6844FE-2B18-41BB-A4AF-382BD35F1C67}"/>
              </a:ext>
            </a:extLst>
          </p:cNvPr>
          <p:cNvSpPr txBox="1"/>
          <p:nvPr/>
        </p:nvSpPr>
        <p:spPr>
          <a:xfrm>
            <a:off x="10632268" y="2676525"/>
            <a:ext cx="902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동행여행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나홀로여행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타가구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가족여행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5F8E6-AAB5-4051-BFC1-5883C48155CA}"/>
              </a:ext>
            </a:extLst>
          </p:cNvPr>
          <p:cNvSpPr txBox="1"/>
          <p:nvPr/>
        </p:nvSpPr>
        <p:spPr>
          <a:xfrm>
            <a:off x="6554199" y="2215404"/>
            <a:ext cx="1971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 &lt; 0.05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유의미한 차이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17C15-E0EF-4245-95F1-B6E79E65441B}"/>
              </a:ext>
            </a:extLst>
          </p:cNvPr>
          <p:cNvSpPr txBox="1"/>
          <p:nvPr/>
        </p:nvSpPr>
        <p:spPr>
          <a:xfrm>
            <a:off x="6596058" y="4300221"/>
            <a:ext cx="1971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 &lt; 0.05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유의미한 차이 </a:t>
            </a:r>
          </a:p>
        </p:txBody>
      </p:sp>
    </p:spTree>
    <p:extLst>
      <p:ext uri="{BB962C8B-B14F-4D97-AF65-F5344CB8AC3E}">
        <p14:creationId xmlns:p14="http://schemas.microsoft.com/office/powerpoint/2010/main" val="424888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EDA_4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4" y="2041006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그룹별 여행지역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특정지역 선정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따른 만족도 차이 분석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전체적으로 만족도가 높은 제주를 제외하고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 여행보다 다른 유형의 여행보다 다른 유형의 여행의 만족도가 높을 것 같은 부산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전북이 나홀로 여행의 만족도가 가장 높음  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부산 및 전북이 다른 그룹에 비해 만족도가 높음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강원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휴식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휴양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에서는 단체 여행을 이용한 가족여행이 다른 그룹에 비해 만족도가 높음 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CD4915-2029-45F1-8621-CAC9BEC8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1" y="4001433"/>
            <a:ext cx="6608859" cy="212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1790699" y="1276350"/>
            <a:ext cx="8448676" cy="4305300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029103" y="3867359"/>
            <a:ext cx="81337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EDA_5.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선택 이유 분석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03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ED185-E37A-4A45-A880-109E3EE3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49023"/>
            <a:ext cx="7762870" cy="4721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EDA_5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선택 이유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A02A861-9ACA-934B-B588-4B8D41338761}"/>
              </a:ext>
            </a:extLst>
          </p:cNvPr>
          <p:cNvSpPr/>
          <p:nvPr/>
        </p:nvSpPr>
        <p:spPr>
          <a:xfrm>
            <a:off x="5096061" y="2853944"/>
            <a:ext cx="999744" cy="76903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D784A8-71AC-4E46-9105-A7A018AA55AE}"/>
              </a:ext>
            </a:extLst>
          </p:cNvPr>
          <p:cNvSpPr/>
          <p:nvPr/>
        </p:nvSpPr>
        <p:spPr>
          <a:xfrm>
            <a:off x="6503196" y="3081302"/>
            <a:ext cx="1322361" cy="9970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D7D1914-A19E-FC4C-B247-9C84E99E70D8}"/>
              </a:ext>
            </a:extLst>
          </p:cNvPr>
          <p:cNvSpPr/>
          <p:nvPr/>
        </p:nvSpPr>
        <p:spPr>
          <a:xfrm>
            <a:off x="4434880" y="4760516"/>
            <a:ext cx="1322361" cy="9970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1069AF-E74F-9943-A7C6-872C28C7BCB7}"/>
              </a:ext>
            </a:extLst>
          </p:cNvPr>
          <p:cNvSpPr/>
          <p:nvPr/>
        </p:nvSpPr>
        <p:spPr>
          <a:xfrm>
            <a:off x="8029105" y="3944209"/>
            <a:ext cx="1114895" cy="8083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52368B7-898A-134B-8275-E857C3E4F949}"/>
              </a:ext>
            </a:extLst>
          </p:cNvPr>
          <p:cNvSpPr/>
          <p:nvPr/>
        </p:nvSpPr>
        <p:spPr>
          <a:xfrm>
            <a:off x="5106452" y="3811162"/>
            <a:ext cx="831052" cy="6464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333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699" y="1276350"/>
            <a:ext cx="7748589" cy="4305300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4263622" y="4002881"/>
            <a:ext cx="3664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Introduction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84BF6-8447-4856-A844-4D7B07474F0E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569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EDA_5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선택 이유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4" y="2584704"/>
            <a:ext cx="10515600" cy="380764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다중대응일치분석 결과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경기 지역은 교통편과 이동 거리를 이유로 여행지로 선택함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전남 전북 지역은 음식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먹거리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및 볼거리 제공을 이유로 여행지로 선택함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부산 지역은 관광지 편의 시설을 이유로 여행지로 선택함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울산 충남 대전 지역은 저렴한 여행경비 및 여행 경험자의 추천을 이유로 여행지로 선택함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제주 지역은 숙박 시설 및 여행지 지명도를 이유로 여행지로 선택함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104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316949" y="1412022"/>
            <a:ext cx="7748589" cy="4472106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629476" y="4057709"/>
            <a:ext cx="74360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EDA_6.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활동 분석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807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EDA_6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활동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69787A-46C8-4C48-82B3-B25C6250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88" y="1972434"/>
            <a:ext cx="7656576" cy="43307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A89C5A9-E7BD-AC4F-A9A7-FE73320D76C8}"/>
              </a:ext>
            </a:extLst>
          </p:cNvPr>
          <p:cNvSpPr/>
          <p:nvPr/>
        </p:nvSpPr>
        <p:spPr>
          <a:xfrm>
            <a:off x="4974812" y="2385183"/>
            <a:ext cx="831052" cy="64641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29672F-2FFD-2740-B985-649D726E968C}"/>
              </a:ext>
            </a:extLst>
          </p:cNvPr>
          <p:cNvSpPr/>
          <p:nvPr/>
        </p:nvSpPr>
        <p:spPr>
          <a:xfrm>
            <a:off x="4688497" y="4552625"/>
            <a:ext cx="1106130" cy="10410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820FC3-424A-8C47-A97F-5EA8D47F5B05}"/>
              </a:ext>
            </a:extLst>
          </p:cNvPr>
          <p:cNvSpPr/>
          <p:nvPr/>
        </p:nvSpPr>
        <p:spPr>
          <a:xfrm>
            <a:off x="3233548" y="2799868"/>
            <a:ext cx="1369605" cy="9552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두 그룹을 제외한 </a:t>
            </a:r>
            <a:endParaRPr kumimoji="1" lang="en-US" altLang="ko-KR" sz="12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나머지 요인들이 </a:t>
            </a:r>
            <a:endParaRPr kumimoji="1" lang="en-US" altLang="ko-KR" sz="1200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  <a:p>
            <a:pPr algn="ctr"/>
            <a:r>
              <a:rPr kumimoji="1" lang="ko-KR" alt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몰려 있음</a:t>
            </a:r>
          </a:p>
        </p:txBody>
      </p:sp>
    </p:spTree>
    <p:extLst>
      <p:ext uri="{BB962C8B-B14F-4D97-AF65-F5344CB8AC3E}">
        <p14:creationId xmlns:p14="http://schemas.microsoft.com/office/powerpoint/2010/main" val="1011667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EDA_6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여행지역에 따른 활동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4" y="2463109"/>
            <a:ext cx="10515600" cy="360894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다중대응일치분석 결과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경북 전북 충북  지역은 역사 유적지 방문을 주로 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경기 제주 지역은 테마파크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놀이시설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동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식물원 방문을 주로 함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지역을 제외한 나머지 지역은 자연 및 풍경 감상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음식관광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휴식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휴양을 주로 함 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49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1026695" y="1276350"/>
            <a:ext cx="9994231" cy="4498808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085474" y="3891587"/>
            <a:ext cx="844628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EDA_7. </a:t>
            </a:r>
          </a:p>
          <a:p>
            <a:pPr marL="0" indent="0" algn="ctr">
              <a:buNone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여행시기에 따른 만족도 차이분석</a:t>
            </a:r>
            <a:endParaRPr lang="en-US" altLang="ko-KR" sz="4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907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EDA_7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여행시기에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EF730B-8BE4-4271-BC57-C4D8B64D1B60}"/>
              </a:ext>
            </a:extLst>
          </p:cNvPr>
          <p:cNvSpPr txBox="1">
            <a:spLocks/>
          </p:cNvSpPr>
          <p:nvPr/>
        </p:nvSpPr>
        <p:spPr>
          <a:xfrm>
            <a:off x="838183" y="19724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추출 기준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구분에서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＇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 국내 관광 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해외여행 없음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'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＇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 기타여행 없음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’, ‘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북한여행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제외한 순수 국내 관광 여행을 기준으로 데이터 추출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설문지 데이터에서 응답자 번호가 없으면 제외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레코드 형식 변환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시기 구분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(5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그룹으로 나누어 진행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여름 성수기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성수기</a:t>
            </a:r>
            <a:endParaRPr lang="en-US" altLang="ko-KR" sz="12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(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황금연휴와 성수기 제외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주중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황금연휴와 성수기 제외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022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EDA_7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여행시기에 따른 만족도 차이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1026" name="Picture 2" descr="2019년 엑셀 전체달력(엑셀달력, 무료다운)">
            <a:extLst>
              <a:ext uri="{FF2B5EF4-FFF2-40B4-BE49-F238E27FC236}">
                <a16:creationId xmlns:a16="http://schemas.microsoft.com/office/drawing/2014/main" id="{413A9895-A528-4DD9-AA6C-3EC568A77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2"/>
          <a:stretch/>
        </p:blipFill>
        <p:spPr bwMode="auto">
          <a:xfrm>
            <a:off x="6903149" y="2097508"/>
            <a:ext cx="3573243" cy="420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FC9FFF-6980-4608-9BB2-D015E3A53ABB}"/>
              </a:ext>
            </a:extLst>
          </p:cNvPr>
          <p:cNvGraphicFramePr>
            <a:graphicFrameLocks noGrp="1"/>
          </p:cNvGraphicFramePr>
          <p:nvPr/>
        </p:nvGraphicFramePr>
        <p:xfrm>
          <a:off x="636665" y="2226605"/>
          <a:ext cx="6039341" cy="3819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034">
                  <a:extLst>
                    <a:ext uri="{9D8B030D-6E8A-4147-A177-3AD203B41FA5}">
                      <a16:colId xmlns:a16="http://schemas.microsoft.com/office/drawing/2014/main" val="74884526"/>
                    </a:ext>
                  </a:extLst>
                </a:gridCol>
                <a:gridCol w="3662307">
                  <a:extLst>
                    <a:ext uri="{9D8B030D-6E8A-4147-A177-3AD203B41FA5}">
                      <a16:colId xmlns:a16="http://schemas.microsoft.com/office/drawing/2014/main" val="3206517787"/>
                    </a:ext>
                  </a:extLst>
                </a:gridCol>
              </a:tblGrid>
              <a:tr h="372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여행시기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기간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74197"/>
                  </a:ext>
                </a:extLst>
              </a:tr>
              <a:tr h="18023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황금 연휴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설날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6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추석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9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15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삼일절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3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어린이날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대체휴일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4~6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석가탄신일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11~12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현충일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6~9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광복절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15~18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개천절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3~6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한글날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  <a:p>
                      <a:pPr algn="l"/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성탄절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12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613609"/>
                  </a:ext>
                </a:extLst>
              </a:tr>
              <a:tr h="372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여름 성수기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~8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240268"/>
                  </a:ext>
                </a:extLst>
              </a:tr>
              <a:tr h="466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겨울 성수기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8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,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23~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696818"/>
                  </a:ext>
                </a:extLst>
              </a:tr>
              <a:tr h="3786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주말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2019</a:t>
                      </a:r>
                      <a:r>
                        <a:rPr lang="ko-KR" altLang="en-US" sz="1200" dirty="0"/>
                        <a:t>년 주말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황금연휴와 성수기 제외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547401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주중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2019</a:t>
                      </a:r>
                      <a:r>
                        <a:rPr lang="ko-KR" altLang="en-US" sz="1200" dirty="0"/>
                        <a:t>년 주중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황금연휴와 성수기 제외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75401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D7B2A8F-02D5-44D6-BD93-750216C837F4}"/>
              </a:ext>
            </a:extLst>
          </p:cNvPr>
          <p:cNvSpPr/>
          <p:nvPr/>
        </p:nvSpPr>
        <p:spPr>
          <a:xfrm>
            <a:off x="8215283" y="2489465"/>
            <a:ext cx="557242" cy="129909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0D084D-5670-4A93-B09D-46E0FC0EE639}"/>
              </a:ext>
            </a:extLst>
          </p:cNvPr>
          <p:cNvSpPr/>
          <p:nvPr/>
        </p:nvSpPr>
        <p:spPr>
          <a:xfrm>
            <a:off x="8999668" y="2378131"/>
            <a:ext cx="187601" cy="1299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9316B9-3C84-4DCC-96BD-E025306F0398}"/>
              </a:ext>
            </a:extLst>
          </p:cNvPr>
          <p:cNvSpPr/>
          <p:nvPr/>
        </p:nvSpPr>
        <p:spPr>
          <a:xfrm>
            <a:off x="9919150" y="4661165"/>
            <a:ext cx="367850" cy="13943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438E92-77C8-4660-961E-2DBD6C81C097}"/>
              </a:ext>
            </a:extLst>
          </p:cNvPr>
          <p:cNvSpPr/>
          <p:nvPr/>
        </p:nvSpPr>
        <p:spPr>
          <a:xfrm>
            <a:off x="9295582" y="4778507"/>
            <a:ext cx="181793" cy="13943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64164A-BE00-41AB-AB8C-B972944F69EA}"/>
              </a:ext>
            </a:extLst>
          </p:cNvPr>
          <p:cNvSpPr/>
          <p:nvPr/>
        </p:nvSpPr>
        <p:spPr>
          <a:xfrm>
            <a:off x="9285561" y="2508041"/>
            <a:ext cx="187601" cy="1299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06EE1A-FDEA-4D15-9E68-4BFB4E15722A}"/>
              </a:ext>
            </a:extLst>
          </p:cNvPr>
          <p:cNvSpPr/>
          <p:nvPr/>
        </p:nvSpPr>
        <p:spPr>
          <a:xfrm>
            <a:off x="10025614" y="2381098"/>
            <a:ext cx="264708" cy="12694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B468A4-2F49-46F7-BF43-00D65EAFC60C}"/>
              </a:ext>
            </a:extLst>
          </p:cNvPr>
          <p:cNvSpPr/>
          <p:nvPr/>
        </p:nvSpPr>
        <p:spPr>
          <a:xfrm>
            <a:off x="9012115" y="3459110"/>
            <a:ext cx="187601" cy="1299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06659B-CC68-47EC-906F-5D7B19359DBD}"/>
              </a:ext>
            </a:extLst>
          </p:cNvPr>
          <p:cNvSpPr/>
          <p:nvPr/>
        </p:nvSpPr>
        <p:spPr>
          <a:xfrm>
            <a:off x="8215172" y="3579812"/>
            <a:ext cx="264708" cy="126944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5B5C71-02C2-467D-A90D-8C3D4EF35ED9}"/>
              </a:ext>
            </a:extLst>
          </p:cNvPr>
          <p:cNvSpPr/>
          <p:nvPr/>
        </p:nvSpPr>
        <p:spPr>
          <a:xfrm>
            <a:off x="9012115" y="3584184"/>
            <a:ext cx="187601" cy="1299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AF0947-5994-4379-9B90-A1270E7688F1}"/>
              </a:ext>
            </a:extLst>
          </p:cNvPr>
          <p:cNvSpPr/>
          <p:nvPr/>
        </p:nvSpPr>
        <p:spPr>
          <a:xfrm>
            <a:off x="8198479" y="3698891"/>
            <a:ext cx="187601" cy="14246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3FAB7-C455-4B11-8549-8C8EAF7665E8}"/>
              </a:ext>
            </a:extLst>
          </p:cNvPr>
          <p:cNvSpPr/>
          <p:nvPr/>
        </p:nvSpPr>
        <p:spPr>
          <a:xfrm>
            <a:off x="9919150" y="3589020"/>
            <a:ext cx="367850" cy="13943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1083FA-D2B7-43B6-8A85-7DB7382220F8}"/>
              </a:ext>
            </a:extLst>
          </p:cNvPr>
          <p:cNvSpPr/>
          <p:nvPr/>
        </p:nvSpPr>
        <p:spPr>
          <a:xfrm>
            <a:off x="9285561" y="3698891"/>
            <a:ext cx="187601" cy="12991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EE5EB4-87E8-4937-A5A1-738E6D1B69AC}"/>
              </a:ext>
            </a:extLst>
          </p:cNvPr>
          <p:cNvSpPr/>
          <p:nvPr/>
        </p:nvSpPr>
        <p:spPr>
          <a:xfrm>
            <a:off x="8776843" y="4772498"/>
            <a:ext cx="367850" cy="13943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EE01BA6-21B2-4CCF-AFAA-017AB3079993}"/>
              </a:ext>
            </a:extLst>
          </p:cNvPr>
          <p:cNvSpPr/>
          <p:nvPr/>
        </p:nvSpPr>
        <p:spPr>
          <a:xfrm>
            <a:off x="8198479" y="4876228"/>
            <a:ext cx="187601" cy="14246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959200-B9FF-4EB2-8526-38F522C5AC49}"/>
              </a:ext>
            </a:extLst>
          </p:cNvPr>
          <p:cNvSpPr/>
          <p:nvPr/>
        </p:nvSpPr>
        <p:spPr>
          <a:xfrm>
            <a:off x="7641757" y="5524973"/>
            <a:ext cx="367850" cy="13943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E9297F4-1BFA-4402-92AE-06D9AFC79D24}"/>
              </a:ext>
            </a:extLst>
          </p:cNvPr>
          <p:cNvSpPr/>
          <p:nvPr/>
        </p:nvSpPr>
        <p:spPr>
          <a:xfrm>
            <a:off x="7095326" y="5632866"/>
            <a:ext cx="135483" cy="133922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0CCCB8-9FD3-43E5-BDF7-B6218FAC447F}"/>
              </a:ext>
            </a:extLst>
          </p:cNvPr>
          <p:cNvSpPr/>
          <p:nvPr/>
        </p:nvSpPr>
        <p:spPr>
          <a:xfrm>
            <a:off x="7476824" y="5643748"/>
            <a:ext cx="187601" cy="14246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9547E-AAE9-4A69-843F-B5A41019346A}"/>
              </a:ext>
            </a:extLst>
          </p:cNvPr>
          <p:cNvSpPr/>
          <p:nvPr/>
        </p:nvSpPr>
        <p:spPr>
          <a:xfrm>
            <a:off x="9731549" y="5880314"/>
            <a:ext cx="187601" cy="14246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8343194-4E76-4CDA-90CF-C51E748CE4AD}"/>
              </a:ext>
            </a:extLst>
          </p:cNvPr>
          <p:cNvSpPr/>
          <p:nvPr/>
        </p:nvSpPr>
        <p:spPr>
          <a:xfrm>
            <a:off x="10432761" y="2376952"/>
            <a:ext cx="1355765" cy="2250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.</a:t>
            </a:r>
            <a:r>
              <a:rPr lang="ko-KR" altLang="en-US" sz="1400" b="1" dirty="0">
                <a:solidFill>
                  <a:schemeClr val="tx1"/>
                </a:solidFill>
              </a:rPr>
              <a:t>황금연휴</a:t>
            </a:r>
          </a:p>
        </p:txBody>
      </p:sp>
    </p:spTree>
    <p:extLst>
      <p:ext uri="{BB962C8B-B14F-4D97-AF65-F5344CB8AC3E}">
        <p14:creationId xmlns:p14="http://schemas.microsoft.com/office/powerpoint/2010/main" val="273849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3C645-D4B5-4987-AB01-BADC8B66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90" y="972527"/>
            <a:ext cx="4188035" cy="498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시기별 여행활동 차이 분석</a:t>
            </a:r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236659-76D5-4EA9-9D06-9CE9304ECB3D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066A1D-FD9D-4597-B0C8-6F1628D198DC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2FD9C3-EDE0-4784-9938-02D89E56C8F9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C73CF2-F663-4770-AAF6-5CABA526314A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545A57F-6DA0-4348-ABEC-EDB2EF2F7D24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0387F-E5BF-4CDC-8870-8B91EA94D8A0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E04C688A-958A-48FB-820B-B653BDA7C663}"/>
              </a:ext>
            </a:extLst>
          </p:cNvPr>
          <p:cNvGraphicFramePr>
            <a:graphicFrameLocks noGrp="1"/>
          </p:cNvGraphicFramePr>
          <p:nvPr/>
        </p:nvGraphicFramePr>
        <p:xfrm>
          <a:off x="791760" y="1387877"/>
          <a:ext cx="10608465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285">
                  <a:extLst>
                    <a:ext uri="{9D8B030D-6E8A-4147-A177-3AD203B41FA5}">
                      <a16:colId xmlns:a16="http://schemas.microsoft.com/office/drawing/2014/main" val="373260305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389276401"/>
                    </a:ext>
                  </a:extLst>
                </a:gridCol>
                <a:gridCol w="788786">
                  <a:extLst>
                    <a:ext uri="{9D8B030D-6E8A-4147-A177-3AD203B41FA5}">
                      <a16:colId xmlns:a16="http://schemas.microsoft.com/office/drawing/2014/main" val="3048057493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2376938515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1695492674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430386836"/>
                    </a:ext>
                  </a:extLst>
                </a:gridCol>
                <a:gridCol w="785527">
                  <a:extLst>
                    <a:ext uri="{9D8B030D-6E8A-4147-A177-3AD203B41FA5}">
                      <a16:colId xmlns:a16="http://schemas.microsoft.com/office/drawing/2014/main" val="3953072830"/>
                    </a:ext>
                  </a:extLst>
                </a:gridCol>
                <a:gridCol w="784309">
                  <a:extLst>
                    <a:ext uri="{9D8B030D-6E8A-4147-A177-3AD203B41FA5}">
                      <a16:colId xmlns:a16="http://schemas.microsoft.com/office/drawing/2014/main" val="313591937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3921372845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1329281130"/>
                    </a:ext>
                  </a:extLst>
                </a:gridCol>
                <a:gridCol w="784918">
                  <a:extLst>
                    <a:ext uri="{9D8B030D-6E8A-4147-A177-3AD203B41FA5}">
                      <a16:colId xmlns:a16="http://schemas.microsoft.com/office/drawing/2014/main" val="3042570294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여행 활동</a:t>
                      </a:r>
                    </a:p>
                  </a:txBody>
                  <a:tcPr anchor="ctr">
                    <a:solidFill>
                      <a:srgbClr val="333F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황금 연휴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33F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여름 성수기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33F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겨울 성수기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33F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주말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33F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주중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980371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퍼센트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퍼센트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퍼센트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퍼센트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퍼센트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38831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자연 및 풍경감상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3323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74.3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2537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78.1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2268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72.9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6586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75.1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2820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71.3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08796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음식 관광</a:t>
                      </a:r>
                      <a:r>
                        <a:rPr lang="en-US" altLang="ko-KR" sz="1100" b="1" dirty="0"/>
                        <a:t>(</a:t>
                      </a:r>
                      <a:r>
                        <a:rPr lang="ko-KR" altLang="en-US" sz="1100" b="1" dirty="0"/>
                        <a:t>지역 맛집 등</a:t>
                      </a:r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2341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52.4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1650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50.8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58.0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4496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51.3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2050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51.8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8027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야외 위락 및 스포츠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레포츠 활동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290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9392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역사 유적지 방문</a:t>
                      </a: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496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11.1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275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332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10.6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10.3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705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테마파크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놀이시설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동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식물원 방문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393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261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266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8.6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578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6.6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293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896976"/>
                  </a:ext>
                </a:extLst>
              </a:tr>
              <a:tr h="2340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휴식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휴양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2469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55.2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2105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64.8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1606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51.7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4766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54.4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54.7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550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온천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스파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41418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쇼핑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174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646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364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43119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지역 문화예술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공연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전시 시설 관람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366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189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98197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교육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체험 프로그램 참가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133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19457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가족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친지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친구 방문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883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19.7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382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11.8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591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19.0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1046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11.9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636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16.1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3197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/>
                        <a:t>총 여행자 수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4471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3250</a:t>
                      </a:r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3109</a:t>
                      </a:r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8764</a:t>
                      </a:r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3957</a:t>
                      </a:r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92451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AAA844B2-C99F-4E10-8FD4-60793D1AA162}"/>
              </a:ext>
            </a:extLst>
          </p:cNvPr>
          <p:cNvSpPr txBox="1"/>
          <p:nvPr/>
        </p:nvSpPr>
        <p:spPr>
          <a:xfrm>
            <a:off x="2316958" y="5211556"/>
            <a:ext cx="837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음식관광은 전체적으로 유사한 비중을 나타냄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황금연휴때는 역사 유적지 방문이 다른 때보다 높은 비중을 나타냄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여름 성수기때는 휴식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휴양이 다른 때보다 높은 비중을 나타냄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성수기때는 온천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스파가 다른 때보다 높은 비중을 나타냄</a:t>
            </a:r>
          </a:p>
        </p:txBody>
      </p:sp>
    </p:spTree>
    <p:extLst>
      <p:ext uri="{BB962C8B-B14F-4D97-AF65-F5344CB8AC3E}">
        <p14:creationId xmlns:p14="http://schemas.microsoft.com/office/powerpoint/2010/main" val="2129343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3C645-D4B5-4987-AB01-BADC8B66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90" y="972527"/>
            <a:ext cx="4188035" cy="498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시기별 여행 만족도 차이 분석</a:t>
            </a:r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236659-76D5-4EA9-9D06-9CE9304ECB3D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066A1D-FD9D-4597-B0C8-6F1628D198DC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2FD9C3-EDE0-4784-9938-02D89E56C8F9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C73CF2-F663-4770-AAF6-5CABA526314A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545A57F-6DA0-4348-ABEC-EDB2EF2F7D24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0387F-E5BF-4CDC-8870-8B91EA94D8A0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A844B2-C99F-4E10-8FD4-60793D1AA162}"/>
              </a:ext>
            </a:extLst>
          </p:cNvPr>
          <p:cNvSpPr txBox="1"/>
          <p:nvPr/>
        </p:nvSpPr>
        <p:spPr>
          <a:xfrm>
            <a:off x="770697" y="5504796"/>
            <a:ext cx="837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성수기때는 다른 때와 달리 만족도가 나쁨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만족도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1,2)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경우는 없다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황금연휴와 여름 성수기에 다녀온 여행에 대해서 매우 비슷한 만족도를 보인다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59D6AD-7161-4CC9-BA01-2E5CEABCA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71254"/>
            <a:ext cx="2724064" cy="1957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1EB3A3-13FB-43DC-BB98-A32EE343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94" y="1471254"/>
            <a:ext cx="2859081" cy="1960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A747E8-5779-4417-9E67-6D1F5739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435" y="1429437"/>
            <a:ext cx="2874736" cy="1957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602CF4-4D3E-489A-BFC7-EF7190451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20" y="3468489"/>
            <a:ext cx="2760524" cy="19159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A197D2-11EF-4167-AC55-C7F23C76A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0470" y="3425227"/>
            <a:ext cx="2756928" cy="19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13C645-D4B5-4987-AB01-BADC8B66C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90" y="972527"/>
            <a:ext cx="5211974" cy="415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여행 시기별 주 이용지역 </a:t>
            </a: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Top5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선정</a:t>
            </a:r>
            <a:endParaRPr lang="ko-KR" altLang="en-US" sz="20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236659-76D5-4EA9-9D06-9CE9304ECB3D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066A1D-FD9D-4597-B0C8-6F1628D198DC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F2FD9C3-EDE0-4784-9938-02D89E56C8F9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0C73CF2-F663-4770-AAF6-5CABA526314A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545A57F-6DA0-4348-ABEC-EDB2EF2F7D24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60387F-E5BF-4CDC-8870-8B91EA94D8A0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02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A844B2-C99F-4E10-8FD4-60793D1AA162}"/>
              </a:ext>
            </a:extLst>
          </p:cNvPr>
          <p:cNvSpPr txBox="1"/>
          <p:nvPr/>
        </p:nvSpPr>
        <p:spPr>
          <a:xfrm>
            <a:off x="5999567" y="3988550"/>
            <a:ext cx="5878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성수기에 강원도가 가장 높은 이용 빈도를 보임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황금연휴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주말에 경기도가 가장 높은 이용을 빈도를 보임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주중에 유일하게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위에 서울특별시가 주 이용 지역에 포함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전라남도는 모든 기간에 이용지역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Top5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안에 포함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9C3CBE9-2FFF-40B7-ADCF-D356AA570294}"/>
              </a:ext>
            </a:extLst>
          </p:cNvPr>
          <p:cNvGraphicFramePr>
            <a:graphicFrameLocks noGrp="1"/>
          </p:cNvGraphicFramePr>
          <p:nvPr/>
        </p:nvGraphicFramePr>
        <p:xfrm>
          <a:off x="742911" y="1532829"/>
          <a:ext cx="2524164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082">
                  <a:extLst>
                    <a:ext uri="{9D8B030D-6E8A-4147-A177-3AD203B41FA5}">
                      <a16:colId xmlns:a16="http://schemas.microsoft.com/office/drawing/2014/main" val="3050170427"/>
                    </a:ext>
                  </a:extLst>
                </a:gridCol>
                <a:gridCol w="1262082">
                  <a:extLst>
                    <a:ext uri="{9D8B030D-6E8A-4147-A177-3AD203B41FA5}">
                      <a16:colId xmlns:a16="http://schemas.microsoft.com/office/drawing/2014/main" val="1643159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황금연휴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9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경기도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761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5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전라남도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661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363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충청남도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557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92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경상북도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556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836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532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4943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7C36B9A-9F92-4CC6-8172-D05E0B2CCECD}"/>
              </a:ext>
            </a:extLst>
          </p:cNvPr>
          <p:cNvGraphicFramePr>
            <a:graphicFrameLocks noGrp="1"/>
          </p:cNvGraphicFramePr>
          <p:nvPr/>
        </p:nvGraphicFramePr>
        <p:xfrm>
          <a:off x="3396735" y="1532829"/>
          <a:ext cx="264926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30">
                  <a:extLst>
                    <a:ext uri="{9D8B030D-6E8A-4147-A177-3AD203B41FA5}">
                      <a16:colId xmlns:a16="http://schemas.microsoft.com/office/drawing/2014/main" val="3050170427"/>
                    </a:ext>
                  </a:extLst>
                </a:gridCol>
                <a:gridCol w="1324630">
                  <a:extLst>
                    <a:ext uri="{9D8B030D-6E8A-4147-A177-3AD203B41FA5}">
                      <a16:colId xmlns:a16="http://schemas.microsoft.com/office/drawing/2014/main" val="1643159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여름 성수기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9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강원도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522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5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충청남도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375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36357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경기도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364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92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전라남도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362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836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325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4943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1A409B8-8B9F-4423-8E2C-F353EAC97871}"/>
              </a:ext>
            </a:extLst>
          </p:cNvPr>
          <p:cNvGraphicFramePr>
            <a:graphicFrameLocks noGrp="1"/>
          </p:cNvGraphicFramePr>
          <p:nvPr/>
        </p:nvGraphicFramePr>
        <p:xfrm>
          <a:off x="6198913" y="1532829"/>
          <a:ext cx="264926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30">
                  <a:extLst>
                    <a:ext uri="{9D8B030D-6E8A-4147-A177-3AD203B41FA5}">
                      <a16:colId xmlns:a16="http://schemas.microsoft.com/office/drawing/2014/main" val="3050170427"/>
                    </a:ext>
                  </a:extLst>
                </a:gridCol>
                <a:gridCol w="1324630">
                  <a:extLst>
                    <a:ext uri="{9D8B030D-6E8A-4147-A177-3AD203B41FA5}">
                      <a16:colId xmlns:a16="http://schemas.microsoft.com/office/drawing/2014/main" val="1643159329"/>
                    </a:ext>
                  </a:extLst>
                </a:gridCol>
              </a:tblGrid>
              <a:tr h="237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겨울 성수기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9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강원도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477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5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전라남도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444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36357"/>
                  </a:ext>
                </a:extLst>
              </a:tr>
              <a:tr h="296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경기도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425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92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경상북도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412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836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충청남도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375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4943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ECE7F56-4D03-4050-B044-1DBB4B34466F}"/>
              </a:ext>
            </a:extLst>
          </p:cNvPr>
          <p:cNvGraphicFramePr>
            <a:graphicFrameLocks noGrp="1"/>
          </p:cNvGraphicFramePr>
          <p:nvPr/>
        </p:nvGraphicFramePr>
        <p:xfrm>
          <a:off x="742911" y="3495302"/>
          <a:ext cx="2524164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082">
                  <a:extLst>
                    <a:ext uri="{9D8B030D-6E8A-4147-A177-3AD203B41FA5}">
                      <a16:colId xmlns:a16="http://schemas.microsoft.com/office/drawing/2014/main" val="3050170427"/>
                    </a:ext>
                  </a:extLst>
                </a:gridCol>
                <a:gridCol w="1262082">
                  <a:extLst>
                    <a:ext uri="{9D8B030D-6E8A-4147-A177-3AD203B41FA5}">
                      <a16:colId xmlns:a16="http://schemas.microsoft.com/office/drawing/2014/main" val="1643159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주말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9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경기도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1164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5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전라남도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1068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363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1042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92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경상북도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1038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836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강원도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913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49430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B4A83FF7-E264-4CD4-9BB2-4CCEAB597D00}"/>
              </a:ext>
            </a:extLst>
          </p:cNvPr>
          <p:cNvGraphicFramePr>
            <a:graphicFrameLocks noGrp="1"/>
          </p:cNvGraphicFramePr>
          <p:nvPr/>
        </p:nvGraphicFramePr>
        <p:xfrm>
          <a:off x="3437312" y="3495302"/>
          <a:ext cx="2524164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082">
                  <a:extLst>
                    <a:ext uri="{9D8B030D-6E8A-4147-A177-3AD203B41FA5}">
                      <a16:colId xmlns:a16="http://schemas.microsoft.com/office/drawing/2014/main" val="3050170427"/>
                    </a:ext>
                  </a:extLst>
                </a:gridCol>
                <a:gridCol w="1262082">
                  <a:extLst>
                    <a:ext uri="{9D8B030D-6E8A-4147-A177-3AD203B41FA5}">
                      <a16:colId xmlns:a16="http://schemas.microsoft.com/office/drawing/2014/main" val="16431593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주중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빈도</a:t>
                      </a:r>
                    </a:p>
                  </a:txBody>
                  <a:tcPr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79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전라남도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561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7153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경기도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471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363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강원도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469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99257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경상북도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452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836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서울특별시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439</a:t>
                      </a:r>
                      <a:endParaRPr lang="ko-KR" altLang="en-US" sz="14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4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80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64DC0-4C73-46AC-8F23-6868D3353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16" y="2056676"/>
            <a:ext cx="5495934" cy="258200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진행한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‘7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이후 국내여행 의향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설문 결과에 따르면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 이후의 국내여행에 대한 의향이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많이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 답한 응답자가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41%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달한다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긍정적 답변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많이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보통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약간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비율은 총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86%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사태에도 불구하고 높은 비율로 여행을 떠나고 싶어함을 알 수 있다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24A46079-631A-4DA7-87E2-2578FD2972C9}"/>
              </a:ext>
            </a:extLst>
          </p:cNvPr>
          <p:cNvGraphicFramePr/>
          <p:nvPr/>
        </p:nvGraphicFramePr>
        <p:xfrm>
          <a:off x="157161" y="2065396"/>
          <a:ext cx="6807200" cy="3957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B5698468-87E1-4A73-B9C3-FB799274EF3D}"/>
              </a:ext>
            </a:extLst>
          </p:cNvPr>
          <p:cNvSpPr/>
          <p:nvPr/>
        </p:nvSpPr>
        <p:spPr>
          <a:xfrm>
            <a:off x="8296270" y="4572000"/>
            <a:ext cx="809625" cy="476250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4BBD5-23BB-4616-B058-EE1D6D418AE8}"/>
              </a:ext>
            </a:extLst>
          </p:cNvPr>
          <p:cNvSpPr txBox="1"/>
          <p:nvPr/>
        </p:nvSpPr>
        <p:spPr>
          <a:xfrm>
            <a:off x="6029325" y="5257800"/>
            <a:ext cx="5324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하면 안전하게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</a:p>
          <a:p>
            <a:pPr algn="ct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만족도 높은 여행을 떠날 수 있을까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endParaRPr lang="ko-KR" alt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578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699" y="1276350"/>
            <a:ext cx="7748589" cy="4305300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534226" y="4177844"/>
            <a:ext cx="74360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EDA_8. </a:t>
            </a: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 </a:t>
            </a: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88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846421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일자별 신규 </a:t>
            </a: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누적 확진자수 확인 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- 2020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월에 가장 많은 확진자가 나왔고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월부터 재확산 </a:t>
            </a:r>
          </a:p>
        </p:txBody>
      </p:sp>
      <p:pic>
        <p:nvPicPr>
          <p:cNvPr id="3" name="_x337437136">
            <a:extLst>
              <a:ext uri="{FF2B5EF4-FFF2-40B4-BE49-F238E27FC236}">
                <a16:creationId xmlns:a16="http://schemas.microsoft.com/office/drawing/2014/main" id="{A995DC4E-8750-440C-BBA9-C873957E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3360708"/>
            <a:ext cx="6862254" cy="25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2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8464216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COVID-19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 </a:t>
            </a: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대구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경북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 순으로 확진자가 많음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대구는 신천지 집든 감염으로 확진자 폭등한 것과 인접한 결과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수도권 감염에 따라 수도권 확진자 증가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_x337440736" descr="Chart, sunburst chart&#10;&#10;Description automatically generated">
            <a:extLst>
              <a:ext uri="{FF2B5EF4-FFF2-40B4-BE49-F238E27FC236}">
                <a16:creationId xmlns:a16="http://schemas.microsoft.com/office/drawing/2014/main" id="{9D629D76-2DF5-41E1-8AD6-392A4954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033" y="4203682"/>
            <a:ext cx="4729175" cy="204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37440664" descr="Map&#10;&#10;Description automatically generated">
            <a:extLst>
              <a:ext uri="{FF2B5EF4-FFF2-40B4-BE49-F238E27FC236}">
                <a16:creationId xmlns:a16="http://schemas.microsoft.com/office/drawing/2014/main" id="{77516660-F0B1-4107-9A20-10FD1142E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278" y="4164921"/>
            <a:ext cx="4846814" cy="208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7BA97-DB47-44C5-B871-9FDAF949F5B7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480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8464216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성별 </a:t>
            </a:r>
            <a:r>
              <a:rPr lang="en-US" altLang="ko-KR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 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나이대별 확진자수 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대의 확진자 비율이 가장 높음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대가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대보다 비교적 활동하는 반경도 넓고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대보다 비교적 여유로운 시간을 가진다는 점에서 나온 결과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_x337379032">
            <a:extLst>
              <a:ext uri="{FF2B5EF4-FFF2-40B4-BE49-F238E27FC236}">
                <a16:creationId xmlns:a16="http://schemas.microsoft.com/office/drawing/2014/main" id="{C9AD4D6A-C559-4D27-A935-0EBAC3357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223" y="4124347"/>
            <a:ext cx="5966627" cy="18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96527F-5F10-4E4D-AB49-FCE7F20F6A09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16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846421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연령대 누적 확진자 및 사망자 분석  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 데이터에서 환자의 나이를 카테고리화하여 새로운 범주형 변수로 변환한 결과를 시각화한 결과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_x337378672">
            <a:extLst>
              <a:ext uri="{FF2B5EF4-FFF2-40B4-BE49-F238E27FC236}">
                <a16:creationId xmlns:a16="http://schemas.microsoft.com/office/drawing/2014/main" id="{62C82F31-FABB-489E-B9CF-B1B53C9F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728878"/>
            <a:ext cx="5804271" cy="237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0A4F5-399D-45EC-AFB7-393626E79C55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9484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8464216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감염이유 분석 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감염 이유 중 집단 감염 이유 상위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확인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신천지 집단 감염 사례는 독보적이므로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제외하고 나머지 시각화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집단 감염이 가장 큰 원임임 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_x337429360">
            <a:extLst>
              <a:ext uri="{FF2B5EF4-FFF2-40B4-BE49-F238E27FC236}">
                <a16:creationId xmlns:a16="http://schemas.microsoft.com/office/drawing/2014/main" id="{18B2FA67-0DB7-4076-9AF4-2CEFC343D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439" y="3459480"/>
            <a:ext cx="4693290" cy="28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3BF78-FBE7-4699-A9F3-DD3091C55380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83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EDA_8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데이터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346873" y="1945401"/>
            <a:ext cx="8464216" cy="964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확진자수를 기준으로 </a:t>
            </a:r>
            <a:r>
              <a:rPr lang="ko-KR" altLang="en-US" sz="20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위험군</a:t>
            </a:r>
            <a:r>
              <a:rPr lang="ko-KR" altLang="en-US" sz="2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선정</a:t>
            </a:r>
            <a:endParaRPr lang="en-US" altLang="ko-KR" sz="2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군집화 결과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총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위험군으로 재범주화 진행 후 </a:t>
            </a:r>
            <a:r>
              <a: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확인   </a:t>
            </a:r>
            <a:endParaRPr lang="en-US" altLang="ko-KR" sz="2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E7C88-BFBA-4421-9571-AB776FF771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76" y="2952223"/>
            <a:ext cx="3093164" cy="169181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535A6-C5BD-4CFE-83AB-294EFDCA52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07" y="4772313"/>
            <a:ext cx="3066933" cy="1505974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0565E-A0DB-403C-9359-CEE8B3C5A5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33" y="3210295"/>
            <a:ext cx="4959383" cy="205081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ED7EA2-2A07-4651-B0BF-AD992B0342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32" y="3121949"/>
            <a:ext cx="3985327" cy="2428244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DC3CD4-5B5F-4BC8-8E4D-BD7B825F15F4}"/>
              </a:ext>
            </a:extLst>
          </p:cNvPr>
          <p:cNvSpPr txBox="1"/>
          <p:nvPr/>
        </p:nvSpPr>
        <p:spPr>
          <a:xfrm>
            <a:off x="5454735" y="6199019"/>
            <a:ext cx="1990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K-means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clustering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91FCEB-586A-47A3-BD7A-68B0635B9E0C}"/>
              </a:ext>
            </a:extLst>
          </p:cNvPr>
          <p:cNvSpPr txBox="1"/>
          <p:nvPr/>
        </p:nvSpPr>
        <p:spPr>
          <a:xfrm>
            <a:off x="2165675" y="6270514"/>
            <a:ext cx="2316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서울 </a:t>
            </a:r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인천지역의 확진자 추세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AEDED-AFAF-4A10-A712-BA72CC3F3498}"/>
              </a:ext>
            </a:extLst>
          </p:cNvPr>
          <p:cNvSpPr txBox="1"/>
          <p:nvPr/>
        </p:nvSpPr>
        <p:spPr>
          <a:xfrm>
            <a:off x="8768361" y="6199019"/>
            <a:ext cx="1990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PCA</a:t>
            </a:r>
            <a:r>
              <a:rPr lang="ko-KR" altLang="en-US" sz="1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결과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DA62E-7DB5-4C1B-9381-FF41709250F1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37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712" y="1398671"/>
            <a:ext cx="7748589" cy="4498808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534226" y="4012779"/>
            <a:ext cx="74360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modeling. </a:t>
            </a:r>
          </a:p>
          <a:p>
            <a:pPr marL="0" indent="0" algn="ctr">
              <a:buNone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endParaRPr lang="en-US" altLang="ko-KR" sz="4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870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2020.11.11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까지 시간에 따른 강원지역의 확진자수 추이를 나타낸 그래프이다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이벤트가 발생하면서 확진자가 금증하는 형태를 보임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불규칙성을 고려하는 시계열 모델을 고려함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실험한 모델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6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RNN, bidirectional LSTM, </a:t>
            </a:r>
            <a:r>
              <a:rPr lang="en-US" altLang="ko-KR" sz="1600" b="1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facebook</a:t>
            </a:r>
            <a:r>
              <a:rPr lang="en-US" altLang="ko-KR" sz="16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prophet, ARIMA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DFA43-EC36-4928-98AF-6F4C167A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02" y="4088210"/>
            <a:ext cx="3519779" cy="21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8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AutoNum type="arabicParenBoth"/>
            </a:pP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Bidirectional-LSTM +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hyperparameter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tuning (using </a:t>
            </a:r>
            <a:r>
              <a:rPr lang="en-US" altLang="ko-KR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AutoML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 데이터를 예측하기에 적합한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RNN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사용하여 실험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Hyperparameter tuning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방법으로는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 Swarm Optimization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수정한 방법을 사용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Result 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acc 0.96 with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particle = 10, step = 10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72275-CF48-499D-BE56-360CAB28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48" y="3955669"/>
            <a:ext cx="3712494" cy="23782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27AA02-1C57-4848-AD68-60E62FE20C7A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4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694" y="1495425"/>
            <a:ext cx="7748589" cy="4305300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994602" y="3969809"/>
            <a:ext cx="102027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EDA_1. </a:t>
            </a:r>
          </a:p>
          <a:p>
            <a:pPr marL="0" indent="0" algn="ctr">
              <a:buNone/>
            </a:pPr>
            <a:r>
              <a:rPr lang="ko-KR" altLang="en-US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3" y="1777284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221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AutoNum type="arabicParenBoth"/>
            </a:pP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Bidirectional-LSTM +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hyperparameter</a:t>
            </a:r>
            <a:r>
              <a:rPr lang="ko-KR" altLang="en-US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tuning (using </a:t>
            </a:r>
            <a:r>
              <a:rPr lang="en-US" altLang="ko-KR" sz="18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AutoML</a:t>
            </a:r>
            <a:r>
              <a:rPr lang="en-US" altLang="ko-KR" sz="1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Basic particle swarm optimization method </a:t>
            </a:r>
          </a:p>
        </p:txBody>
      </p:sp>
      <p:pic>
        <p:nvPicPr>
          <p:cNvPr id="3" name="그림 8">
            <a:extLst>
              <a:ext uri="{FF2B5EF4-FFF2-40B4-BE49-F238E27FC236}">
                <a16:creationId xmlns:a16="http://schemas.microsoft.com/office/drawing/2014/main" id="{B92FBA16-2F0E-456D-99B0-52237CD5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1" y="4323519"/>
            <a:ext cx="4819650" cy="1559066"/>
          </a:xfrm>
          <a:prstGeom prst="rect">
            <a:avLst/>
          </a:prstGeom>
        </p:spPr>
      </p:pic>
      <p:pic>
        <p:nvPicPr>
          <p:cNvPr id="4" name="그림 6">
            <a:extLst>
              <a:ext uri="{FF2B5EF4-FFF2-40B4-BE49-F238E27FC236}">
                <a16:creationId xmlns:a16="http://schemas.microsoft.com/office/drawing/2014/main" id="{A4EC6595-DBF5-4B6E-9213-0B3036AF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842" y="3173357"/>
            <a:ext cx="4611101" cy="11501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606B1-971E-42DB-8D2D-F52DE1BD78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38" y="2219699"/>
            <a:ext cx="2289353" cy="3699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89AA3-026D-43DA-B892-B74A72B4AF9D}"/>
              </a:ext>
            </a:extLst>
          </p:cNvPr>
          <p:cNvSpPr txBox="1"/>
          <p:nvPr/>
        </p:nvSpPr>
        <p:spPr>
          <a:xfrm>
            <a:off x="8811127" y="5960092"/>
            <a:ext cx="338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수정하여 사용한 방법 </a:t>
            </a:r>
            <a:endParaRPr lang="ko-KR" altLang="en-US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7BE83-F5B1-42BF-B7C0-AC52E3406DC6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B1ED1E1-37C7-4F9E-A795-ED27892A7DEB}"/>
              </a:ext>
            </a:extLst>
          </p:cNvPr>
          <p:cNvSpPr txBox="1">
            <a:spLocks/>
          </p:cNvSpPr>
          <p:nvPr/>
        </p:nvSpPr>
        <p:spPr>
          <a:xfrm>
            <a:off x="838191" y="975415"/>
            <a:ext cx="10515600" cy="99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63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 ARIMA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ARIMA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불규칙성을 반영하지 않은 모델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데이터 적용시 예측력이 떨어짐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Non-linear, growth,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불규칙성을 고려하는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Facebook prophet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모델을 실험해보고자 함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305E8-718A-4A42-8291-4DDD025A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62" y="3982997"/>
            <a:ext cx="4005258" cy="2487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442A89-9776-41C5-A501-EA57EE6F47B1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3EF05BA-0E0C-4F9E-9F00-326479470CC3}"/>
              </a:ext>
            </a:extLst>
          </p:cNvPr>
          <p:cNvSpPr txBox="1">
            <a:spLocks/>
          </p:cNvSpPr>
          <p:nvPr/>
        </p:nvSpPr>
        <p:spPr>
          <a:xfrm>
            <a:off x="838191" y="975415"/>
            <a:ext cx="10515600" cy="99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</a:p>
        </p:txBody>
      </p:sp>
    </p:spTree>
    <p:extLst>
      <p:ext uri="{BB962C8B-B14F-4D97-AF65-F5344CB8AC3E}">
        <p14:creationId xmlns:p14="http://schemas.microsoft.com/office/powerpoint/2010/main" val="3724342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(3) Facebook prophet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growth,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seaonality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holiday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모두 반영하여 불규칙한 이벤트를 적절하게 예측 가능한 모델이다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반복적인 요소를 가지지 않는 트랜드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 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반복적인 변화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 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불규칙한 영향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 예상환자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(blue line)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실제 환자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(black point)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예측한 결과를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시각화해볼 수 있다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473D7D3-99FE-410A-9D0B-DBD0CC78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34" y="4294579"/>
            <a:ext cx="3883777" cy="526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B5AC1-A700-45A2-9CEE-85866503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065" y="3429000"/>
            <a:ext cx="4403300" cy="266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B49394-BB01-4141-BA77-76B68653E450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4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modeling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지역별 확진자수 예측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ex)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강원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2118910"/>
            <a:ext cx="10515600" cy="4351338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(3) Facebook prophet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Changepoint prior scale = 0.24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설정하여 데이터가 짧은 기간 동안의 데이터이고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local mean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보이지 않는 비정상 모형이기 때문에 유연성을 증가시킴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Changepoint range = 0.9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설정한 이유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데이터수가 적어 데이터 하나의 값에 결과가 큰 영향을 받을 것이라 생각되어 더 많은 범위의 데이터를 회귀모형을 만드는 데이터셋에 넣고자 함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빨간 점선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Changepoint 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빨간색 실선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= trend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2D78C-7C80-49BE-9FFB-D78598FE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11" y="4079473"/>
            <a:ext cx="4258567" cy="2390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89E071-B997-4714-9DAE-56FB4CBC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56" y="4879029"/>
            <a:ext cx="5373002" cy="1493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163BC-2C96-4318-B3BA-2EBC7C54B22F}"/>
              </a:ext>
            </a:extLst>
          </p:cNvPr>
          <p:cNvSpPr txBox="1"/>
          <p:nvPr/>
        </p:nvSpPr>
        <p:spPr>
          <a:xfrm>
            <a:off x="4603918" y="578167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 앙상블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C689F-E549-4954-8364-BE05492DBD2E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349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098B5C-96CC-4C0F-BD6F-0BF012F7E225}"/>
              </a:ext>
            </a:extLst>
          </p:cNvPr>
          <p:cNvSpPr/>
          <p:nvPr/>
        </p:nvSpPr>
        <p:spPr>
          <a:xfrm>
            <a:off x="-7" y="-4763"/>
            <a:ext cx="12192000" cy="365283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5F0605B3-0742-4583-BA2D-CA0C208E9837}"/>
              </a:ext>
            </a:extLst>
          </p:cNvPr>
          <p:cNvSpPr/>
          <p:nvPr/>
        </p:nvSpPr>
        <p:spPr>
          <a:xfrm>
            <a:off x="2221712" y="1456573"/>
            <a:ext cx="7748589" cy="3944854"/>
          </a:xfrm>
          <a:prstGeom prst="snip2Diag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840E39-75EB-4EBA-A434-04A239842EDC}"/>
              </a:ext>
            </a:extLst>
          </p:cNvPr>
          <p:cNvSpPr txBox="1"/>
          <p:nvPr/>
        </p:nvSpPr>
        <p:spPr>
          <a:xfrm>
            <a:off x="2534226" y="4012779"/>
            <a:ext cx="74360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ko-KR" sz="4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conclusion.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5F6A3-65A8-49BB-BA51-DCE4F1205AB1}"/>
              </a:ext>
            </a:extLst>
          </p:cNvPr>
          <p:cNvSpPr txBox="1"/>
          <p:nvPr/>
        </p:nvSpPr>
        <p:spPr>
          <a:xfrm>
            <a:off x="4563355" y="1821656"/>
            <a:ext cx="30652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tx2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04</a:t>
            </a:r>
            <a:endParaRPr lang="ko-KR" altLang="en-US" sz="13800" dirty="0">
              <a:solidFill>
                <a:schemeClr val="tx2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98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conclusion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04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98F0AC-3442-4DED-976C-706036378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779" y="2017064"/>
            <a:ext cx="10515600" cy="4075722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EDA_3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따르면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나홀로여행보다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가족들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가구원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함께 떠나는 여행이 만족도가 높았다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가구원의 경우 불가피하게 거리 두기를 할 수 없는 경우이므로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높은 만족도를 위해 가구원과 함께 떠나는 것을 권장하는 바이다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또한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EDA_7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겨울 성수기에는 강원도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전라남도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경기도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경상북도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충청남도에 많은 여행객들이 몰리는 것을 확인할 수 있었다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Modeling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파트에서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지역별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수를 예측해본 결과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특히 강원도에서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확진자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수가 증가하는 경향을 확인했다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반면 대구광역시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대전광역시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인천광역시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광주광역시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울산광역시에는 상대적으로 적은 여행객들이 방문하는 것을 알 수 있었다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따라서 위험한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TOP5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지역에 여행객들이 몰리는 현상을 방지할 필요가 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(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포스트 코로나 시대의 안전한 여행을 위해서는 오버 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투어리즘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방지가 이전보다 더 중요하다고 볼 수 있다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여행객 수 하위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개 지역의 여행상품을 홍보하여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TOP5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지역에만 여행객들을 몰리는 것을 방지한다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EDA_6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에 의하면 대구광역시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대전광역시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인천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광주광역시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울산광역시의 경우 음식 관광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휴식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휴양을 목표로 가는 경우가 많으므로 이를 중심으로 홍보를 하면 된다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. 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3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64DC0-4C73-46AC-8F23-6868D3353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925"/>
            <a:ext cx="10515600" cy="4488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 sz="29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여행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이란</a:t>
            </a:r>
            <a:r>
              <a:rPr lang="en-US" altLang="ko-KR" sz="29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  <a:r>
              <a:rPr lang="ko-KR" altLang="en-US" sz="29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9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br>
              <a:rPr lang="ko-KR" altLang="en-US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자연 감상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거리 산책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박물관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미술관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동물원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식물원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수족관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테마파크 방문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해수욕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트레킹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등산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에코 투어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아마추어 스포츠 활동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골프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테니스 등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레포츠 활동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스포츠 관람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낚시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크루즈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캠핑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종교 및 순례</a:t>
            </a: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건강</a:t>
            </a: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치유 여행</a:t>
            </a:r>
            <a:endParaRPr lang="en-US" altLang="ko-KR" sz="2600" b="0" dirty="0"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en-US" altLang="ko-KR" sz="2600" b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콘서트</a:t>
            </a:r>
            <a:r>
              <a:rPr lang="en-US" altLang="ko-KR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영화</a:t>
            </a:r>
            <a:r>
              <a:rPr lang="en-US" altLang="ko-KR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연극 감상을 겸한 나들이</a:t>
            </a:r>
            <a:r>
              <a:rPr lang="en-US" altLang="ko-KR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6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맛집 투어를 겸한 나들이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그래픽 18" descr="백팩">
            <a:extLst>
              <a:ext uri="{FF2B5EF4-FFF2-40B4-BE49-F238E27FC236}">
                <a16:creationId xmlns:a16="http://schemas.microsoft.com/office/drawing/2014/main" id="{1F359598-7169-4956-9B81-DEE178D53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263" y="4896584"/>
            <a:ext cx="1904991" cy="19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0A1B794-4BAB-4475-9C39-59E83EE09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030"/>
            <a:ext cx="10515600" cy="4736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여행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이란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 </a:t>
            </a:r>
          </a:p>
          <a:p>
            <a:pPr marL="0" indent="0">
              <a:buNone/>
            </a:pPr>
            <a:endParaRPr lang="en-US" altLang="ko-KR" sz="1100" b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▸ 가족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‧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‧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친지 방문</a:t>
            </a:r>
          </a:p>
          <a:p>
            <a:pPr marL="0" indent="0">
              <a:buNone/>
            </a:pPr>
            <a:r>
              <a:rPr lang="en-US" altLang="ko-KR" sz="2000" b="0" dirty="0">
                <a:solidFill>
                  <a:srgbClr val="0000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명절 귀성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 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가족 행사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 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결혼식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 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장례식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 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집들이 등 포함</a:t>
            </a:r>
          </a:p>
          <a:p>
            <a:pPr marL="0" indent="0">
              <a:buNone/>
            </a:pPr>
            <a:br>
              <a:rPr lang="ko-KR" altLang="en-US" sz="12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▸ 출장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업무 방문</a:t>
            </a:r>
          </a:p>
          <a:p>
            <a:pPr marL="0" indent="0">
              <a:buNone/>
            </a:pP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연수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세미나 참석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회의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대회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학회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컨벤션 참여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박람회 및 전시회 참여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교육 활동</a:t>
            </a:r>
          </a:p>
          <a:p>
            <a:pPr marL="0" indent="0">
              <a:buNone/>
            </a:pP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자원 봉사 활동</a:t>
            </a:r>
          </a:p>
          <a:p>
            <a:pPr>
              <a:buFontTx/>
              <a:buChar char="-"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본사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지점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·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공장 등의 방문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거래처 방문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 스포츠 활동 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 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 업무 목적의 모든 활동</a:t>
            </a:r>
            <a:endParaRPr lang="en-US" altLang="ko-KR" sz="2000" b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ko-KR" altLang="en-US" sz="1200" b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▸ 기타여행 목적으로 행정구역상 현 거주지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일상생활권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 벗어났다 하더라도 여행 방문지에서 </a:t>
            </a:r>
            <a:endParaRPr lang="en-US" altLang="ko-KR" sz="2000" b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‧</a:t>
            </a:r>
            <a:r>
              <a:rPr lang="ko-KR" altLang="en-US" sz="2000" b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휴양 활동을 병행했다면 관광여행으로 분류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04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6527C-54C2-40D2-ADE8-D7178B13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1" y="18542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147A6-B6BF-48B2-A147-BDD4FBF7D468}"/>
              </a:ext>
            </a:extLst>
          </p:cNvPr>
          <p:cNvSpPr txBox="1"/>
          <p:nvPr/>
        </p:nvSpPr>
        <p:spPr>
          <a:xfrm>
            <a:off x="714370" y="2667759"/>
            <a:ext cx="10763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명목형 변수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‘BAGE’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각 항목이 의미하는 바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15~19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3  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4 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5  50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6  60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7  70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세 이상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4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B42B-FABD-4339-BCE8-1E1AD36D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1" y="975415"/>
            <a:ext cx="10515600" cy="997019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EDA_1 (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연령대별 국내 여행 분석</a:t>
            </a:r>
            <a:r>
              <a:rPr lang="en-US" altLang="ko-KR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– </a:t>
            </a:r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횟수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2C78FF-0532-446B-8AF2-100423828D5A}"/>
              </a:ext>
            </a:extLst>
          </p:cNvPr>
          <p:cNvSpPr/>
          <p:nvPr/>
        </p:nvSpPr>
        <p:spPr>
          <a:xfrm>
            <a:off x="-7" y="-4763"/>
            <a:ext cx="12192000" cy="47856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712B4-167D-4E46-90A0-73FB80D78D2B}"/>
              </a:ext>
            </a:extLst>
          </p:cNvPr>
          <p:cNvSpPr/>
          <p:nvPr/>
        </p:nvSpPr>
        <p:spPr>
          <a:xfrm>
            <a:off x="0" y="6562725"/>
            <a:ext cx="12192000" cy="29527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8CBEF-E317-4000-B200-9C605C6030B4}"/>
              </a:ext>
            </a:extLst>
          </p:cNvPr>
          <p:cNvSpPr/>
          <p:nvPr/>
        </p:nvSpPr>
        <p:spPr>
          <a:xfrm rot="5400000">
            <a:off x="-3057526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520D1E-A811-4650-9A12-1EE6717E1F07}"/>
              </a:ext>
            </a:extLst>
          </p:cNvPr>
          <p:cNvSpPr/>
          <p:nvPr/>
        </p:nvSpPr>
        <p:spPr>
          <a:xfrm rot="5400000">
            <a:off x="8820142" y="3422650"/>
            <a:ext cx="6429375" cy="3143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72395D3-1EC7-44AF-9B92-92F3BAD4570A}"/>
              </a:ext>
            </a:extLst>
          </p:cNvPr>
          <p:cNvSpPr/>
          <p:nvPr/>
        </p:nvSpPr>
        <p:spPr>
          <a:xfrm>
            <a:off x="5595933" y="59531"/>
            <a:ext cx="1000125" cy="100012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1A0B8-72B4-4926-841C-44F22E23E73F}"/>
              </a:ext>
            </a:extLst>
          </p:cNvPr>
          <p:cNvSpPr txBox="1"/>
          <p:nvPr/>
        </p:nvSpPr>
        <p:spPr>
          <a:xfrm>
            <a:off x="5688804" y="387752"/>
            <a:ext cx="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A0BBFE-4388-442A-8383-AAB0BBA18B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37" y="2465235"/>
            <a:ext cx="4743263" cy="324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EE64C6-ED2C-443E-A2FA-DD9C719E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96" y="2465235"/>
            <a:ext cx="3383754" cy="303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16CFA-1253-4B2D-BB2A-9F39715FDF2D}"/>
              </a:ext>
            </a:extLst>
          </p:cNvPr>
          <p:cNvSpPr txBox="1"/>
          <p:nvPr/>
        </p:nvSpPr>
        <p:spPr>
          <a:xfrm>
            <a:off x="1562100" y="1972434"/>
            <a:ext cx="720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국내 여행 전체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관광 여행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기타 여행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F209C10-041C-4B86-82EC-0F19DC39BEBF}"/>
              </a:ext>
            </a:extLst>
          </p:cNvPr>
          <p:cNvSpPr/>
          <p:nvPr/>
        </p:nvSpPr>
        <p:spPr>
          <a:xfrm>
            <a:off x="2886075" y="2322715"/>
            <a:ext cx="819150" cy="354081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E3460-BEDB-4B6F-9B92-5B2648E8C2CA}"/>
              </a:ext>
            </a:extLst>
          </p:cNvPr>
          <p:cNvSpPr txBox="1"/>
          <p:nvPr/>
        </p:nvSpPr>
        <p:spPr>
          <a:xfrm>
            <a:off x="6503196" y="5787706"/>
            <a:ext cx="485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40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20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 순으로 여행 횟수가 많다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126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2895</Words>
  <Application>Microsoft Office PowerPoint</Application>
  <PresentationFormat>와이드스크린</PresentationFormat>
  <Paragraphs>667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Courier New</vt:lpstr>
      <vt:lpstr>Arial</vt:lpstr>
      <vt:lpstr>맑은 고딕</vt:lpstr>
      <vt:lpstr>에스코어 드림 4 Regular</vt:lpstr>
      <vt:lpstr>에스코어 드림 5 Medium</vt:lpstr>
      <vt:lpstr>에스코어 드림 6 Bold</vt:lpstr>
      <vt:lpstr>에스코어 드림 7 ExtraBold</vt:lpstr>
      <vt:lpstr>Wingdings</vt:lpstr>
      <vt:lpstr>Office 테마</vt:lpstr>
      <vt:lpstr>포스트 코로나 시대의 안전한 여행</vt:lpstr>
      <vt:lpstr>목차</vt:lpstr>
      <vt:lpstr>PowerPoint 프레젠테이션</vt:lpstr>
      <vt:lpstr>주제 선정 이유</vt:lpstr>
      <vt:lpstr>PowerPoint 프레젠테이션</vt:lpstr>
      <vt:lpstr>EDA_1 (연령대별 국내 여행 분석)</vt:lpstr>
      <vt:lpstr>EDA_1 (연령대별 국내 여행 분석)</vt:lpstr>
      <vt:lpstr>EDA_1 (연령대별 국내 여행 분석)</vt:lpstr>
      <vt:lpstr>EDA_1 (연령대별 국내 여행 분석) – 여행 횟수</vt:lpstr>
      <vt:lpstr>EDA_1 (연령대별 국내 여행 분석) – 여행 횟수</vt:lpstr>
      <vt:lpstr>EDA_1 (연령대별 국내 여행 분석) – 여행 횟수</vt:lpstr>
      <vt:lpstr>EDA_1 (연령대별 국내 여행 분석) – 여행 일수</vt:lpstr>
      <vt:lpstr>EDA_1 (연령대별 국내 여행 분석) – 여행 일수</vt:lpstr>
      <vt:lpstr>EDA_1 (연령대별 국내 여행 분석) – 여행 일수</vt:lpstr>
      <vt:lpstr>PowerPoint 프레젠테이션</vt:lpstr>
      <vt:lpstr>EDA_2 (국내 가족여행 분석) – 여행 일수/ 지출액</vt:lpstr>
      <vt:lpstr>EDA_2 (국내 가족여행 분석) – 이동수단</vt:lpstr>
      <vt:lpstr>EDA_2 (국내 가족여행 분석) – 숙박시설 </vt:lpstr>
      <vt:lpstr>EDA_2 (국내 가족여행 분석) – 여행전/여행지 지출 </vt:lpstr>
      <vt:lpstr>PowerPoint 프레젠테이션</vt:lpstr>
      <vt:lpstr>EDA_3 (여행 유형에 따른 만족도 차이 분석)</vt:lpstr>
      <vt:lpstr>EDA_3 (여행 유형에 따른 만족도 차이 분석)</vt:lpstr>
      <vt:lpstr>EDA_3 (여행 유형에 따른 만족도 차이 분석)</vt:lpstr>
      <vt:lpstr>PowerPoint 프레젠테이션</vt:lpstr>
      <vt:lpstr>EDA_4 (여행지역에 따른 만족도 차이 분석)</vt:lpstr>
      <vt:lpstr>EDA_4 (여행지역에 따른 만족도 차이 분석)</vt:lpstr>
      <vt:lpstr>EDA_4 (여행지역에 따른 만족도 차이 분석)</vt:lpstr>
      <vt:lpstr>PowerPoint 프레젠테이션</vt:lpstr>
      <vt:lpstr>EDA_5 (여행지역에 따른 선택 이유 분석)</vt:lpstr>
      <vt:lpstr>EDA_5 (여행지역에 따른 선택 이유 분석)</vt:lpstr>
      <vt:lpstr>PowerPoint 프레젠테이션</vt:lpstr>
      <vt:lpstr>EDA_6 (여행지역에 따른 활동 분석)</vt:lpstr>
      <vt:lpstr>EDA_6 (여행지역에 따른 활동 분석)</vt:lpstr>
      <vt:lpstr>PowerPoint 프레젠테이션</vt:lpstr>
      <vt:lpstr>EDA_7 (여행시기에 따른 만족도 차이 분석)</vt:lpstr>
      <vt:lpstr>EDA_7 (여행시기에 따른 만족도 차이 분석)</vt:lpstr>
      <vt:lpstr>PowerPoint 프레젠테이션</vt:lpstr>
      <vt:lpstr>PowerPoint 프레젠테이션</vt:lpstr>
      <vt:lpstr>PowerPoint 프레젠테이션</vt:lpstr>
      <vt:lpstr>PowerPoint 프레젠테이션</vt:lpstr>
      <vt:lpstr>EDA_8 (코로나 데이터 분석) </vt:lpstr>
      <vt:lpstr>EDA_8 (코로나 데이터 분석) </vt:lpstr>
      <vt:lpstr>EDA_8 (코로나 데이터 분석) </vt:lpstr>
      <vt:lpstr>EDA_8 (코로나 데이터 분석) </vt:lpstr>
      <vt:lpstr>EDA_8 (코로나 데이터 분석) </vt:lpstr>
      <vt:lpstr>EDA_8 (코로나 데이터 분석) </vt:lpstr>
      <vt:lpstr>PowerPoint 프레젠테이션</vt:lpstr>
      <vt:lpstr>modeling (지역별 확진자수 예측) – ex) 강원 </vt:lpstr>
      <vt:lpstr>modeling (지역별 확진자수 예측) – ex) 강원 </vt:lpstr>
      <vt:lpstr>PowerPoint 프레젠테이션</vt:lpstr>
      <vt:lpstr>PowerPoint 프레젠테이션</vt:lpstr>
      <vt:lpstr>modeling (지역별 확진자수 예측) – ex) 강원 </vt:lpstr>
      <vt:lpstr>modeling (지역별 확진자수 예측) – ex) 강원 </vt:lpstr>
      <vt:lpstr>PowerPoint 프레젠테이션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포스트 코로나 시대의 나홀로 여행</dc:title>
  <dc:creator>민지 김</dc:creator>
  <cp:lastModifiedBy>민지 김</cp:lastModifiedBy>
  <cp:revision>57</cp:revision>
  <dcterms:created xsi:type="dcterms:W3CDTF">2020-11-13T10:41:37Z</dcterms:created>
  <dcterms:modified xsi:type="dcterms:W3CDTF">2020-11-15T07:14:50Z</dcterms:modified>
</cp:coreProperties>
</file>